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9" r:id="rId3"/>
    <p:sldId id="269" r:id="rId4"/>
    <p:sldId id="260" r:id="rId5"/>
    <p:sldId id="261" r:id="rId6"/>
    <p:sldId id="262" r:id="rId7"/>
    <p:sldId id="263" r:id="rId8"/>
    <p:sldId id="264" r:id="rId9"/>
    <p:sldId id="265" r:id="rId10"/>
    <p:sldId id="266" r:id="rId11"/>
    <p:sldId id="267" r:id="rId12"/>
    <p:sldId id="270" r:id="rId13"/>
    <p:sldId id="271" r:id="rId14"/>
    <p:sldId id="272" r:id="rId15"/>
    <p:sldId id="273" r:id="rId16"/>
    <p:sldId id="274" r:id="rId17"/>
    <p:sldId id="282" r:id="rId18"/>
    <p:sldId id="275" r:id="rId19"/>
    <p:sldId id="276" r:id="rId20"/>
    <p:sldId id="281" r:id="rId21"/>
    <p:sldId id="280" r:id="rId22"/>
    <p:sldId id="278" r:id="rId23"/>
    <p:sldId id="279" r:id="rId24"/>
    <p:sldId id="283" r:id="rId25"/>
    <p:sldId id="284" r:id="rId26"/>
    <p:sldId id="285" r:id="rId27"/>
    <p:sldId id="286" r:id="rId28"/>
    <p:sldId id="287" r:id="rId29"/>
    <p:sldId id="288" r:id="rId30"/>
    <p:sldId id="268" r:id="rId31"/>
    <p:sldId id="289" r:id="rId3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snapToGrid="0">
      <p:cViewPr varScale="1">
        <p:scale>
          <a:sx n="75" d="100"/>
          <a:sy n="75" d="100"/>
        </p:scale>
        <p:origin x="859"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C4F8AA-DE4D-48E7-9950-2134847BAD72}" type="datetimeFigureOut">
              <a:rPr lang="en-GB" smtClean="0"/>
              <a:pPr/>
              <a:t>08/04/2024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548683-8F21-43E1-A7EB-F4A869CF645A}" type="slidenum">
              <a:rPr lang="en-GB" smtClean="0"/>
              <a:pPr/>
              <a:t>‹N›</a:t>
            </a:fld>
            <a:endParaRPr lang="en-GB" dirty="0"/>
          </a:p>
        </p:txBody>
      </p:sp>
    </p:spTree>
    <p:extLst>
      <p:ext uri="{BB962C8B-B14F-4D97-AF65-F5344CB8AC3E}">
        <p14:creationId xmlns:p14="http://schemas.microsoft.com/office/powerpoint/2010/main" val="306468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59DE-BFB0-4503-9193-8C53FBD1B2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D46B05-FDE7-4E80-BEEE-1AB2EE124B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63F6618-55C1-49F8-9BD7-BC190CF82431}"/>
              </a:ext>
            </a:extLst>
          </p:cNvPr>
          <p:cNvSpPr>
            <a:spLocks noGrp="1"/>
          </p:cNvSpPr>
          <p:nvPr>
            <p:ph type="dt" sz="half" idx="10"/>
          </p:nvPr>
        </p:nvSpPr>
        <p:spPr/>
        <p:txBody>
          <a:bodyPr/>
          <a:lstStyle/>
          <a:p>
            <a:r>
              <a:rPr lang="it-IT" dirty="0"/>
              <a:t>22/02/2020</a:t>
            </a:r>
            <a:endParaRPr lang="en-GB" dirty="0"/>
          </a:p>
        </p:txBody>
      </p:sp>
      <p:sp>
        <p:nvSpPr>
          <p:cNvPr id="5" name="Footer Placeholder 4">
            <a:extLst>
              <a:ext uri="{FF2B5EF4-FFF2-40B4-BE49-F238E27FC236}">
                <a16:creationId xmlns:a16="http://schemas.microsoft.com/office/drawing/2014/main" id="{32A0F4E2-0021-4936-B4C6-A77B6EF774E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5724CC1-73BD-4877-80F1-B89BAC358530}"/>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211918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9A738-FA6E-4A55-BC67-F9E1EB525E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2D44D4-8090-46BF-8786-7BC91769C0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6CC9E6-B355-453B-8FD1-483025F090CE}"/>
              </a:ext>
            </a:extLst>
          </p:cNvPr>
          <p:cNvSpPr>
            <a:spLocks noGrp="1"/>
          </p:cNvSpPr>
          <p:nvPr>
            <p:ph type="dt" sz="half" idx="10"/>
          </p:nvPr>
        </p:nvSpPr>
        <p:spPr/>
        <p:txBody>
          <a:bodyPr/>
          <a:lstStyle/>
          <a:p>
            <a:r>
              <a:rPr lang="it-IT" dirty="0"/>
              <a:t>22/02/2020</a:t>
            </a:r>
            <a:endParaRPr lang="en-GB" dirty="0"/>
          </a:p>
        </p:txBody>
      </p:sp>
      <p:sp>
        <p:nvSpPr>
          <p:cNvPr id="5" name="Footer Placeholder 4">
            <a:extLst>
              <a:ext uri="{FF2B5EF4-FFF2-40B4-BE49-F238E27FC236}">
                <a16:creationId xmlns:a16="http://schemas.microsoft.com/office/drawing/2014/main" id="{96810827-2327-4634-A115-B6F0F0AAD4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196030-856B-438F-B1BE-92D3F18CEE41}"/>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200930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839525-77B6-41B0-8C7B-99808ADC65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371E10-FDAE-48CE-9290-863F3DEBCB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4EFA09-7F08-488D-8270-FED8FEB80211}"/>
              </a:ext>
            </a:extLst>
          </p:cNvPr>
          <p:cNvSpPr>
            <a:spLocks noGrp="1"/>
          </p:cNvSpPr>
          <p:nvPr>
            <p:ph type="dt" sz="half" idx="10"/>
          </p:nvPr>
        </p:nvSpPr>
        <p:spPr/>
        <p:txBody>
          <a:bodyPr/>
          <a:lstStyle/>
          <a:p>
            <a:r>
              <a:rPr lang="it-IT" dirty="0"/>
              <a:t>22/02/2020</a:t>
            </a:r>
            <a:endParaRPr lang="en-GB" dirty="0"/>
          </a:p>
        </p:txBody>
      </p:sp>
      <p:sp>
        <p:nvSpPr>
          <p:cNvPr id="5" name="Footer Placeholder 4">
            <a:extLst>
              <a:ext uri="{FF2B5EF4-FFF2-40B4-BE49-F238E27FC236}">
                <a16:creationId xmlns:a16="http://schemas.microsoft.com/office/drawing/2014/main" id="{5DAFEE94-1376-48A4-90A9-30A549A88F7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AA954D9-0CCE-4AAF-82CC-7485CE986375}"/>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50261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4081C-E92F-4534-8882-ABD30C595F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EA9DD0-C99A-43C7-93A9-867C5A1438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AB914F-387C-45C6-A3A2-7F6881DFDDD8}"/>
              </a:ext>
            </a:extLst>
          </p:cNvPr>
          <p:cNvSpPr>
            <a:spLocks noGrp="1"/>
          </p:cNvSpPr>
          <p:nvPr>
            <p:ph type="dt" sz="half" idx="10"/>
          </p:nvPr>
        </p:nvSpPr>
        <p:spPr/>
        <p:txBody>
          <a:bodyPr/>
          <a:lstStyle/>
          <a:p>
            <a:r>
              <a:rPr lang="it-IT" dirty="0"/>
              <a:t>22/02/2020</a:t>
            </a:r>
            <a:endParaRPr lang="en-GB" dirty="0"/>
          </a:p>
        </p:txBody>
      </p:sp>
      <p:sp>
        <p:nvSpPr>
          <p:cNvPr id="5" name="Footer Placeholder 4">
            <a:extLst>
              <a:ext uri="{FF2B5EF4-FFF2-40B4-BE49-F238E27FC236}">
                <a16:creationId xmlns:a16="http://schemas.microsoft.com/office/drawing/2014/main" id="{56F36FED-CC77-439F-B457-98B39F3776C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F5CED7-627C-4A68-94A0-067A604B6F58}"/>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266985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1BAF4-6FFC-46B0-8AF0-4E5C02A0BD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E08B2A-6EB8-41BF-8503-B580C0DAC0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AC4CB6-4CF3-4B5A-A05C-84781805DA87}"/>
              </a:ext>
            </a:extLst>
          </p:cNvPr>
          <p:cNvSpPr>
            <a:spLocks noGrp="1"/>
          </p:cNvSpPr>
          <p:nvPr>
            <p:ph type="dt" sz="half" idx="10"/>
          </p:nvPr>
        </p:nvSpPr>
        <p:spPr/>
        <p:txBody>
          <a:bodyPr/>
          <a:lstStyle/>
          <a:p>
            <a:r>
              <a:rPr lang="it-IT" dirty="0"/>
              <a:t>22/02/2020</a:t>
            </a:r>
            <a:endParaRPr lang="en-GB" dirty="0"/>
          </a:p>
        </p:txBody>
      </p:sp>
      <p:sp>
        <p:nvSpPr>
          <p:cNvPr id="5" name="Footer Placeholder 4">
            <a:extLst>
              <a:ext uri="{FF2B5EF4-FFF2-40B4-BE49-F238E27FC236}">
                <a16:creationId xmlns:a16="http://schemas.microsoft.com/office/drawing/2014/main" id="{208AACB9-71B7-40C1-9260-74C411054D5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1F8D30D-9E7F-4193-BDDD-5FAB4D6958B9}"/>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184786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A9AB-3514-49B4-9EE2-7DD080E9DB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94B277-25AF-44A8-B9F9-4114ABA23F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99DEA3-E942-46E9-9998-5E5C4D27E2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992C8F-8F59-4B67-8470-4DDE83D8438E}"/>
              </a:ext>
            </a:extLst>
          </p:cNvPr>
          <p:cNvSpPr>
            <a:spLocks noGrp="1"/>
          </p:cNvSpPr>
          <p:nvPr>
            <p:ph type="dt" sz="half" idx="10"/>
          </p:nvPr>
        </p:nvSpPr>
        <p:spPr/>
        <p:txBody>
          <a:bodyPr/>
          <a:lstStyle/>
          <a:p>
            <a:r>
              <a:rPr lang="it-IT" dirty="0"/>
              <a:t>22/02/2020</a:t>
            </a:r>
            <a:endParaRPr lang="en-GB" dirty="0"/>
          </a:p>
        </p:txBody>
      </p:sp>
      <p:sp>
        <p:nvSpPr>
          <p:cNvPr id="6" name="Footer Placeholder 5">
            <a:extLst>
              <a:ext uri="{FF2B5EF4-FFF2-40B4-BE49-F238E27FC236}">
                <a16:creationId xmlns:a16="http://schemas.microsoft.com/office/drawing/2014/main" id="{6EB4BFD9-DFFF-4746-BB59-5FF3B44899E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3FC92BF-8C10-4525-A4CC-6EA8593DA84A}"/>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159377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8BC13-8EF4-4081-B573-376B019285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4B49D1-70CA-4541-BE09-77D374591F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C608BA-6C29-48DB-8491-B50536B24B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78C157-C85E-4A35-A002-202DA57E5D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914D18-930A-4E19-A883-2B8A5E48D5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7BB4EC-2994-4308-ABAC-6689942BF983}"/>
              </a:ext>
            </a:extLst>
          </p:cNvPr>
          <p:cNvSpPr>
            <a:spLocks noGrp="1"/>
          </p:cNvSpPr>
          <p:nvPr>
            <p:ph type="dt" sz="half" idx="10"/>
          </p:nvPr>
        </p:nvSpPr>
        <p:spPr/>
        <p:txBody>
          <a:bodyPr/>
          <a:lstStyle/>
          <a:p>
            <a:r>
              <a:rPr lang="it-IT" dirty="0"/>
              <a:t>22/02/2020</a:t>
            </a:r>
            <a:endParaRPr lang="en-GB" dirty="0"/>
          </a:p>
        </p:txBody>
      </p:sp>
      <p:sp>
        <p:nvSpPr>
          <p:cNvPr id="8" name="Footer Placeholder 7">
            <a:extLst>
              <a:ext uri="{FF2B5EF4-FFF2-40B4-BE49-F238E27FC236}">
                <a16:creationId xmlns:a16="http://schemas.microsoft.com/office/drawing/2014/main" id="{497C9959-31DA-4A01-AD25-8F722CE2D71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1423372-0C02-4D4F-B346-D25586475B7D}"/>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11559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0284B-EC38-4BFE-A221-6EBB23594D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963D36-6D13-43D4-AAC2-BF9448795EE0}"/>
              </a:ext>
            </a:extLst>
          </p:cNvPr>
          <p:cNvSpPr>
            <a:spLocks noGrp="1"/>
          </p:cNvSpPr>
          <p:nvPr>
            <p:ph type="dt" sz="half" idx="10"/>
          </p:nvPr>
        </p:nvSpPr>
        <p:spPr/>
        <p:txBody>
          <a:bodyPr/>
          <a:lstStyle/>
          <a:p>
            <a:r>
              <a:rPr lang="it-IT" dirty="0"/>
              <a:t>22/02/2020</a:t>
            </a:r>
            <a:endParaRPr lang="en-GB" dirty="0"/>
          </a:p>
        </p:txBody>
      </p:sp>
      <p:sp>
        <p:nvSpPr>
          <p:cNvPr id="4" name="Footer Placeholder 3">
            <a:extLst>
              <a:ext uri="{FF2B5EF4-FFF2-40B4-BE49-F238E27FC236}">
                <a16:creationId xmlns:a16="http://schemas.microsoft.com/office/drawing/2014/main" id="{B7FF1B86-BC02-4E4D-A695-D78CB50B4A6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9034968-1351-40C6-A4A6-CD9081606723}"/>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203586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61628A-33FE-4ADC-A3B8-ACB0194BC5A4}"/>
              </a:ext>
            </a:extLst>
          </p:cNvPr>
          <p:cNvSpPr>
            <a:spLocks noGrp="1"/>
          </p:cNvSpPr>
          <p:nvPr>
            <p:ph type="dt" sz="half" idx="10"/>
          </p:nvPr>
        </p:nvSpPr>
        <p:spPr/>
        <p:txBody>
          <a:bodyPr/>
          <a:lstStyle/>
          <a:p>
            <a:r>
              <a:rPr lang="it-IT" dirty="0"/>
              <a:t>22/02/2020</a:t>
            </a:r>
            <a:endParaRPr lang="en-GB" dirty="0"/>
          </a:p>
        </p:txBody>
      </p:sp>
      <p:sp>
        <p:nvSpPr>
          <p:cNvPr id="3" name="Footer Placeholder 2">
            <a:extLst>
              <a:ext uri="{FF2B5EF4-FFF2-40B4-BE49-F238E27FC236}">
                <a16:creationId xmlns:a16="http://schemas.microsoft.com/office/drawing/2014/main" id="{C0719233-40D5-4FFD-8E8D-4E769E667A5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18E4921-FD2E-46BD-9016-6F8ED5C3D8A3}"/>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49786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77A84-CE44-4CE9-92A6-BE70D8BF9E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300D2B-6AC6-45B9-99CD-A3D7291386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37EC615-A246-4687-8867-154CE76344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063AC1-E53C-4B47-B977-F8F5D8B176AD}"/>
              </a:ext>
            </a:extLst>
          </p:cNvPr>
          <p:cNvSpPr>
            <a:spLocks noGrp="1"/>
          </p:cNvSpPr>
          <p:nvPr>
            <p:ph type="dt" sz="half" idx="10"/>
          </p:nvPr>
        </p:nvSpPr>
        <p:spPr/>
        <p:txBody>
          <a:bodyPr/>
          <a:lstStyle/>
          <a:p>
            <a:r>
              <a:rPr lang="it-IT" dirty="0"/>
              <a:t>22/02/2020</a:t>
            </a:r>
            <a:endParaRPr lang="en-GB" dirty="0"/>
          </a:p>
        </p:txBody>
      </p:sp>
      <p:sp>
        <p:nvSpPr>
          <p:cNvPr id="6" name="Footer Placeholder 5">
            <a:extLst>
              <a:ext uri="{FF2B5EF4-FFF2-40B4-BE49-F238E27FC236}">
                <a16:creationId xmlns:a16="http://schemas.microsoft.com/office/drawing/2014/main" id="{D2B44240-D4AD-43C1-A3AD-010B3573EF2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95C9144-9597-4512-89A6-00FAB817EC0A}"/>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87289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67A96-53D5-4E3E-8347-24901EB800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47992D0-CC8A-4253-9A29-C68389671F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3C189F1-23FA-4AF4-AE86-F0AF40FB6E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4337DE-A8FA-4221-84E9-B89F0886BAAE}"/>
              </a:ext>
            </a:extLst>
          </p:cNvPr>
          <p:cNvSpPr>
            <a:spLocks noGrp="1"/>
          </p:cNvSpPr>
          <p:nvPr>
            <p:ph type="dt" sz="half" idx="10"/>
          </p:nvPr>
        </p:nvSpPr>
        <p:spPr/>
        <p:txBody>
          <a:bodyPr/>
          <a:lstStyle/>
          <a:p>
            <a:r>
              <a:rPr lang="it-IT" dirty="0"/>
              <a:t>22/02/2020</a:t>
            </a:r>
            <a:endParaRPr lang="en-GB" dirty="0"/>
          </a:p>
        </p:txBody>
      </p:sp>
      <p:sp>
        <p:nvSpPr>
          <p:cNvPr id="6" name="Footer Placeholder 5">
            <a:extLst>
              <a:ext uri="{FF2B5EF4-FFF2-40B4-BE49-F238E27FC236}">
                <a16:creationId xmlns:a16="http://schemas.microsoft.com/office/drawing/2014/main" id="{42852F55-8C4A-46D4-B196-94F4F6D0F35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E234915-B966-494F-9BA4-4D0234BBD97E}"/>
              </a:ext>
            </a:extLst>
          </p:cNvPr>
          <p:cNvSpPr>
            <a:spLocks noGrp="1"/>
          </p:cNvSpPr>
          <p:nvPr>
            <p:ph type="sldNum" sz="quarter" idx="12"/>
          </p:nvPr>
        </p:nvSpPr>
        <p:spPr/>
        <p:txBody>
          <a:body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40195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3F2BF9-D0D6-4E0E-873F-F7E588715E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9FA881-C526-46F1-BA63-4811FF7212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969B7-3A45-4E1B-98A8-4541C75893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dirty="0"/>
              <a:t>22/02/2020</a:t>
            </a:r>
            <a:endParaRPr lang="en-GB" dirty="0"/>
          </a:p>
        </p:txBody>
      </p:sp>
      <p:sp>
        <p:nvSpPr>
          <p:cNvPr id="5" name="Footer Placeholder 4">
            <a:extLst>
              <a:ext uri="{FF2B5EF4-FFF2-40B4-BE49-F238E27FC236}">
                <a16:creationId xmlns:a16="http://schemas.microsoft.com/office/drawing/2014/main" id="{CB5FCC5F-3A5D-4DAA-9C86-48419C48D7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B3A22A2-65C6-45A8-A2CB-1DEAE514C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FEFA8-9CBB-45B9-95A8-3C179CC91CBA}" type="slidenum">
              <a:rPr lang="en-GB" smtClean="0"/>
              <a:pPr/>
              <a:t>‹N›</a:t>
            </a:fld>
            <a:endParaRPr lang="en-GB" dirty="0"/>
          </a:p>
        </p:txBody>
      </p:sp>
    </p:spTree>
    <p:extLst>
      <p:ext uri="{BB962C8B-B14F-4D97-AF65-F5344CB8AC3E}">
        <p14:creationId xmlns:p14="http://schemas.microsoft.com/office/powerpoint/2010/main" val="3407283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inps.it/"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6F4CE-D35F-41C5-82A7-6E7A97377229}"/>
              </a:ext>
            </a:extLst>
          </p:cNvPr>
          <p:cNvSpPr>
            <a:spLocks noGrp="1"/>
          </p:cNvSpPr>
          <p:nvPr>
            <p:ph type="ctrTitle"/>
          </p:nvPr>
        </p:nvSpPr>
        <p:spPr>
          <a:xfrm>
            <a:off x="1471830" y="846161"/>
            <a:ext cx="9248340" cy="3854301"/>
          </a:xfrm>
        </p:spPr>
        <p:txBody>
          <a:bodyPr>
            <a:normAutofit fontScale="90000"/>
          </a:bodyPr>
          <a:lstStyle/>
          <a:p>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r>
              <a:rPr lang="en-GB" b="1" dirty="0">
                <a:solidFill>
                  <a:schemeClr val="bg1"/>
                </a:solidFill>
              </a:rPr>
              <a:t>Il</a:t>
            </a:r>
            <a:r>
              <a:rPr lang="it-IT" sz="5300" b="1" dirty="0">
                <a:solidFill>
                  <a:schemeClr val="bg1"/>
                </a:solidFill>
              </a:rPr>
              <a:t> “Moltilplicatore” art.3 c.7 D. Lgs 165/97,  “sei scatti” art. 4 D. Lgs 165/97  e maggiorazione dei servizi</a:t>
            </a:r>
            <a:br>
              <a:rPr lang="it-IT" sz="5300" b="1" dirty="0">
                <a:solidFill>
                  <a:schemeClr val="bg1"/>
                </a:solidFill>
              </a:rPr>
            </a:br>
            <a:br>
              <a:rPr lang="it-IT" b="1" dirty="0">
                <a:solidFill>
                  <a:schemeClr val="bg1"/>
                </a:solidFill>
              </a:rPr>
            </a:br>
            <a:r>
              <a:rPr lang="it-IT" sz="100" b="1" i="1" dirty="0">
                <a:solidFill>
                  <a:schemeClr val="bg1"/>
                </a:solidFill>
              </a:rPr>
              <a:t>Relatore: Celani Candido</a:t>
            </a:r>
            <a:endParaRPr lang="en-GB" sz="600" b="1" i="1" dirty="0">
              <a:solidFill>
                <a:schemeClr val="bg1"/>
              </a:solidFill>
            </a:endParaRPr>
          </a:p>
        </p:txBody>
      </p:sp>
      <p:sp>
        <p:nvSpPr>
          <p:cNvPr id="4" name="TextBox 3">
            <a:extLst>
              <a:ext uri="{FF2B5EF4-FFF2-40B4-BE49-F238E27FC236}">
                <a16:creationId xmlns:a16="http://schemas.microsoft.com/office/drawing/2014/main" id="{3859C3BE-D7AD-4A7F-9E8B-F92232524AC1}"/>
              </a:ext>
            </a:extLst>
          </p:cNvPr>
          <p:cNvSpPr txBox="1"/>
          <p:nvPr/>
        </p:nvSpPr>
        <p:spPr>
          <a:xfrm>
            <a:off x="4844316" y="6339854"/>
            <a:ext cx="7213536" cy="307777"/>
          </a:xfrm>
          <a:prstGeom prst="rect">
            <a:avLst/>
          </a:prstGeom>
          <a:noFill/>
        </p:spPr>
        <p:txBody>
          <a:bodyPr wrap="square" rtlCol="0">
            <a:spAutoFit/>
          </a:bodyPr>
          <a:lstStyle/>
          <a:p>
            <a:r>
              <a:rPr lang="en-GB" sz="1400" b="1" i="1" dirty="0">
                <a:solidFill>
                  <a:schemeClr val="bg1"/>
                </a:solidFill>
                <a:latin typeface="+mj-lt"/>
              </a:rPr>
              <a:t>Tavolo formativo </a:t>
            </a:r>
            <a:r>
              <a:rPr lang="en-GB" sz="1400" b="1" i="1" dirty="0" err="1">
                <a:solidFill>
                  <a:schemeClr val="bg1"/>
                </a:solidFill>
                <a:latin typeface="+mj-lt"/>
              </a:rPr>
              <a:t>trattamenti</a:t>
            </a:r>
            <a:r>
              <a:rPr lang="en-GB" sz="1400" b="1" i="1" dirty="0">
                <a:solidFill>
                  <a:schemeClr val="bg1"/>
                </a:solidFill>
                <a:latin typeface="+mj-lt"/>
              </a:rPr>
              <a:t> </a:t>
            </a:r>
            <a:r>
              <a:rPr lang="en-GB" sz="1400" b="1" i="1" dirty="0" err="1">
                <a:solidFill>
                  <a:schemeClr val="bg1"/>
                </a:solidFill>
                <a:latin typeface="+mj-lt"/>
              </a:rPr>
              <a:t>pensionistici</a:t>
            </a:r>
            <a:endParaRPr lang="en-GB" sz="1400" b="1" dirty="0">
              <a:solidFill>
                <a:schemeClr val="bg1"/>
              </a:solidFill>
              <a:latin typeface="+mj-lt"/>
            </a:endParaRPr>
          </a:p>
        </p:txBody>
      </p:sp>
      <p:pic>
        <p:nvPicPr>
          <p:cNvPr id="8" name="Picture 4" descr="Risultati immagini per logo inps bianco">
            <a:extLst>
              <a:ext uri="{FF2B5EF4-FFF2-40B4-BE49-F238E27FC236}">
                <a16:creationId xmlns:a16="http://schemas.microsoft.com/office/drawing/2014/main" id="{DC521FA7-47B8-4F99-90D2-69E92BAB6B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837" y="5288594"/>
            <a:ext cx="1128767" cy="120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3684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5"/>
            <a:ext cx="10515600" cy="1011791"/>
          </a:xfrm>
        </p:spPr>
        <p:txBody>
          <a:bodyPr>
            <a:normAutofit/>
          </a:bodyPr>
          <a:lstStyle/>
          <a:p>
            <a:pPr algn="ctr"/>
            <a:r>
              <a:rPr lang="en-GB" b="1" dirty="0">
                <a:solidFill>
                  <a:srgbClr val="FF0000"/>
                </a:solidFill>
              </a:rPr>
              <a:t>Base imponibile </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normAutofit lnSpcReduction="10000"/>
          </a:bodyPr>
          <a:lstStyle/>
          <a:p>
            <a:r>
              <a:rPr lang="en-GB" dirty="0"/>
              <a:t>La base imponibile da prendere in considerazione, cui applicare la norma, è indicata dal legislatore ed è la</a:t>
            </a:r>
            <a:r>
              <a:rPr lang="en-GB" b="1" dirty="0"/>
              <a:t>“base imponibile nell’ ultimo anno di servizio”</a:t>
            </a:r>
          </a:p>
          <a:p>
            <a:r>
              <a:rPr lang="en-GB" dirty="0"/>
              <a:t>In particolare essendo un sistema interamente contributivo, su cui si lavora per “cassa”, la base imponibile che viene presa in considerazione è quella relativa all’ </a:t>
            </a:r>
            <a:r>
              <a:rPr lang="en-GB" b="1" dirty="0"/>
              <a:t>ultimo anno solare.</a:t>
            </a:r>
            <a:r>
              <a:rPr lang="en-GB" dirty="0"/>
              <a:t> Se inferiore ai 12 mesi: </a:t>
            </a:r>
          </a:p>
          <a:p>
            <a:pPr marL="971550" lvl="1" indent="-514350">
              <a:buFont typeface="+mj-lt"/>
              <a:buAutoNum type="arabicPeriod"/>
            </a:pPr>
            <a:r>
              <a:rPr lang="en-GB" sz="2800" dirty="0"/>
              <a:t>si annualizza </a:t>
            </a:r>
          </a:p>
          <a:p>
            <a:pPr marL="971550" lvl="1" indent="-514350">
              <a:buFont typeface="+mj-lt"/>
              <a:buAutoNum type="arabicPeriod"/>
            </a:pPr>
            <a:r>
              <a:rPr lang="en-GB" sz="2800" dirty="0"/>
              <a:t>si moltipliaca per 5 </a:t>
            </a:r>
          </a:p>
          <a:p>
            <a:pPr marL="971550" lvl="1" indent="-514350">
              <a:buFont typeface="+mj-lt"/>
              <a:buAutoNum type="arabicPeriod"/>
            </a:pPr>
            <a:r>
              <a:rPr lang="en-GB" sz="2800" dirty="0"/>
              <a:t>si aggiunge alla contribuzione dell’ anno di cessazione</a:t>
            </a:r>
          </a:p>
        </p:txBody>
      </p:sp>
      <p:cxnSp>
        <p:nvCxnSpPr>
          <p:cNvPr id="6" name="Straight Connector 5">
            <a:extLst>
              <a:ext uri="{FF2B5EF4-FFF2-40B4-BE49-F238E27FC236}">
                <a16:creationId xmlns:a16="http://schemas.microsoft.com/office/drawing/2014/main" id="{897C6B97-8149-496F-8BB4-BE3B340DB76B}"/>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8FC175FD-80B4-4B0D-9F31-75CF9E92AB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2338A977-2A8F-4748-874E-C13A2C44B27C}"/>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6736C0C8-E562-464E-8489-3A58258338BA}"/>
              </a:ext>
            </a:extLst>
          </p:cNvPr>
          <p:cNvSpPr>
            <a:spLocks noGrp="1"/>
          </p:cNvSpPr>
          <p:nvPr>
            <p:ph type="sldNum" sz="quarter" idx="12"/>
          </p:nvPr>
        </p:nvSpPr>
        <p:spPr/>
        <p:txBody>
          <a:bodyPr/>
          <a:lstStyle/>
          <a:p>
            <a:fld id="{507FEFA8-9CBB-45B9-95A8-3C179CC91CBA}" type="slidenum">
              <a:rPr lang="en-GB" smtClean="0"/>
              <a:pPr/>
              <a:t>10</a:t>
            </a:fld>
            <a:endParaRPr lang="en-GB" dirty="0"/>
          </a:p>
        </p:txBody>
      </p:sp>
    </p:spTree>
    <p:extLst>
      <p:ext uri="{BB962C8B-B14F-4D97-AF65-F5344CB8AC3E}">
        <p14:creationId xmlns:p14="http://schemas.microsoft.com/office/powerpoint/2010/main" val="399706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p:txBody>
          <a:bodyPr>
            <a:normAutofit/>
          </a:bodyPr>
          <a:lstStyle/>
          <a:p>
            <a:pPr algn="ctr"/>
            <a:r>
              <a:rPr lang="en-GB" b="1" dirty="0">
                <a:solidFill>
                  <a:srgbClr val="FF0000"/>
                </a:solidFill>
              </a:rPr>
              <a:t>Voci economiche che formano la base pensionabile</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lstStyle/>
          <a:p>
            <a:pPr marL="0" indent="0">
              <a:buNone/>
            </a:pPr>
            <a:r>
              <a:rPr lang="en-GB" dirty="0"/>
              <a:t>La base imponibile su cui calcolare la maggiorazione, di cui all’ art. 3 comma 7 del D.Lgs 165/97, è formata dalle seguenti voci economiche:</a:t>
            </a:r>
          </a:p>
          <a:p>
            <a:pPr lvl="1">
              <a:buFont typeface="Wingdings" panose="05000000000000000000" pitchFamily="2" charset="2"/>
              <a:buChar char="Ø"/>
            </a:pPr>
            <a:r>
              <a:rPr lang="en-GB" sz="2800" dirty="0"/>
              <a:t>Stipendio annuo comprensivo di tredicesima mensilità</a:t>
            </a:r>
          </a:p>
          <a:p>
            <a:pPr lvl="1">
              <a:buFont typeface="Wingdings" panose="05000000000000000000" pitchFamily="2" charset="2"/>
              <a:buChar char="Ø"/>
            </a:pPr>
            <a:r>
              <a:rPr lang="en-GB" sz="2800" dirty="0" err="1"/>
              <a:t>Scatti</a:t>
            </a:r>
            <a:r>
              <a:rPr lang="en-GB" sz="2800" dirty="0"/>
              <a:t> di cui </a:t>
            </a:r>
            <a:r>
              <a:rPr lang="en-GB" sz="2800" dirty="0" err="1"/>
              <a:t>all’art</a:t>
            </a:r>
            <a:r>
              <a:rPr lang="en-GB" sz="2800" dirty="0"/>
              <a:t>. 4 D.Lgs 165/97 (aumento figurativo pari al 15% della voce stipendiale)</a:t>
            </a:r>
          </a:p>
          <a:p>
            <a:pPr lvl="1">
              <a:buFont typeface="Wingdings" panose="05000000000000000000" pitchFamily="2" charset="2"/>
              <a:buChar char="Ø"/>
            </a:pPr>
            <a:r>
              <a:rPr lang="en-GB" sz="2800" dirty="0"/>
              <a:t>Altre voci stipendiali percepite </a:t>
            </a:r>
          </a:p>
          <a:p>
            <a:pPr lvl="1">
              <a:buFont typeface="Wingdings" panose="05000000000000000000" pitchFamily="2" charset="2"/>
              <a:buChar char="Ø"/>
            </a:pPr>
            <a:r>
              <a:rPr lang="en-GB" sz="2800" dirty="0"/>
              <a:t>Comptenze accessorie (effettivamente percepite nell’anno) per la parte eccedente il 18% </a:t>
            </a:r>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11</a:t>
            </a:fld>
            <a:endParaRPr lang="en-GB" dirty="0"/>
          </a:p>
        </p:txBody>
      </p:sp>
    </p:spTree>
    <p:extLst>
      <p:ext uri="{BB962C8B-B14F-4D97-AF65-F5344CB8AC3E}">
        <p14:creationId xmlns:p14="http://schemas.microsoft.com/office/powerpoint/2010/main" val="220768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solidFill>
            <a:srgbClr val="FFFF00"/>
          </a:solidFill>
        </p:spPr>
        <p:txBody>
          <a:bodyPr>
            <a:normAutofit/>
          </a:bodyPr>
          <a:lstStyle/>
          <a:p>
            <a:pPr algn="ctr"/>
            <a:r>
              <a:rPr lang="en-GB" b="1" dirty="0">
                <a:solidFill>
                  <a:srgbClr val="FF0000"/>
                </a:solidFill>
              </a:rPr>
              <a:t>ART.4 C. 2 DEL D.LGS. 165/97</a:t>
            </a:r>
            <a:br>
              <a:rPr lang="en-GB" b="1" dirty="0">
                <a:solidFill>
                  <a:srgbClr val="FF0000"/>
                </a:solidFill>
              </a:rPr>
            </a:br>
            <a:r>
              <a:rPr lang="en-GB" b="1" dirty="0">
                <a:solidFill>
                  <a:srgbClr val="FF0000"/>
                </a:solidFill>
              </a:rPr>
              <a:t> “SEI SCATTI AGGIUNTIVI”</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normAutofit/>
          </a:bodyPr>
          <a:lstStyle/>
          <a:p>
            <a:pPr algn="just">
              <a:buFont typeface="Wingdings" panose="05000000000000000000" pitchFamily="2" charset="2"/>
              <a:buChar char="Ø"/>
            </a:pPr>
            <a:r>
              <a:rPr lang="en-GB" dirty="0"/>
              <a:t>Sono attribuiti sei aumenti periodici, ciascuno del 2,50%  in </a:t>
            </a:r>
            <a:r>
              <a:rPr lang="en-GB" u="sng" dirty="0"/>
              <a:t>aggiunta</a:t>
            </a:r>
            <a:r>
              <a:rPr lang="en-GB" dirty="0"/>
              <a:t> alla base pensionabile, così come previsto dall’art. 13 del D.Lgs 503/92 calcolati all’ atto della cessazione dal servizio per qualsiasi causa determinata.</a:t>
            </a:r>
          </a:p>
          <a:p>
            <a:pPr marL="0" indent="0" algn="just">
              <a:buNone/>
            </a:pPr>
            <a:endParaRPr lang="en-GB" dirty="0"/>
          </a:p>
          <a:p>
            <a:pPr algn="just">
              <a:buFont typeface="Wingdings" panose="05000000000000000000" pitchFamily="2" charset="2"/>
              <a:buChar char="Ø"/>
            </a:pPr>
            <a:r>
              <a:rPr lang="en-GB" dirty="0"/>
              <a:t>Gli aumenti periodici della base pensionabile incidono in maniera differente sull’ ammontare del trattamento pensionistico e sulle modalità del relative versamento contributivo a seconda del sistema pensionistico che si applica</a:t>
            </a:r>
          </a:p>
          <a:p>
            <a:pPr>
              <a:buFont typeface="Wingdings" panose="05000000000000000000" pitchFamily="2" charset="2"/>
              <a:buChar char="Ø"/>
            </a:pPr>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a:xfrm>
            <a:off x="8461625" y="6286824"/>
            <a:ext cx="2743200" cy="365125"/>
          </a:xfrm>
        </p:spPr>
        <p:txBody>
          <a:bodyPr/>
          <a:lstStyle/>
          <a:p>
            <a:fld id="{507FEFA8-9CBB-45B9-95A8-3C179CC91CBA}" type="slidenum">
              <a:rPr lang="en-GB" smtClean="0"/>
              <a:pPr/>
              <a:t>12</a:t>
            </a:fld>
            <a:endParaRPr lang="en-GB" dirty="0"/>
          </a:p>
        </p:txBody>
      </p:sp>
    </p:spTree>
    <p:extLst>
      <p:ext uri="{BB962C8B-B14F-4D97-AF65-F5344CB8AC3E}">
        <p14:creationId xmlns:p14="http://schemas.microsoft.com/office/powerpoint/2010/main" val="332126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5"/>
            <a:ext cx="10515600" cy="930282"/>
          </a:xfrm>
        </p:spPr>
        <p:txBody>
          <a:bodyPr>
            <a:noAutofit/>
          </a:bodyPr>
          <a:lstStyle/>
          <a:p>
            <a:pPr algn="ctr"/>
            <a:r>
              <a:rPr lang="en-GB" b="1" dirty="0">
                <a:solidFill>
                  <a:srgbClr val="FF0000"/>
                </a:solidFill>
              </a:rPr>
              <a:t>Personale del comparto destinatario del beneficio </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295407"/>
            <a:ext cx="10515600" cy="4396474"/>
          </a:xfrm>
        </p:spPr>
        <p:txBody>
          <a:bodyPr/>
          <a:lstStyle/>
          <a:p>
            <a:pPr marL="0" indent="0">
              <a:buNone/>
            </a:pPr>
            <a:endParaRPr lang="en-GB" dirty="0"/>
          </a:p>
          <a:p>
            <a:pPr>
              <a:buFont typeface="Wingdings" panose="05000000000000000000" pitchFamily="2" charset="2"/>
              <a:buChar char="Ø"/>
            </a:pPr>
            <a:r>
              <a:rPr lang="en-GB" dirty="0"/>
              <a:t>Forze Armate (Esercito, Marina, Aereonautica)</a:t>
            </a:r>
          </a:p>
          <a:p>
            <a:pPr>
              <a:buFont typeface="Wingdings" panose="05000000000000000000" pitchFamily="2" charset="2"/>
              <a:buChar char="Ø"/>
            </a:pPr>
            <a:r>
              <a:rPr lang="en-GB" dirty="0"/>
              <a:t>Arma dei Carbinieri </a:t>
            </a:r>
          </a:p>
          <a:p>
            <a:pPr>
              <a:buFont typeface="Wingdings" panose="05000000000000000000" pitchFamily="2" charset="2"/>
              <a:buChar char="Ø"/>
            </a:pPr>
            <a:r>
              <a:rPr lang="en-GB" dirty="0"/>
              <a:t>Guardia di Finanza</a:t>
            </a:r>
          </a:p>
          <a:p>
            <a:pPr>
              <a:buFont typeface="Wingdings" panose="05000000000000000000" pitchFamily="2" charset="2"/>
              <a:buChar char="Ø"/>
            </a:pPr>
            <a:r>
              <a:rPr lang="en-GB" dirty="0"/>
              <a:t>Polizia penitenziaria </a:t>
            </a:r>
            <a:r>
              <a:rPr lang="en-GB" dirty="0">
                <a:solidFill>
                  <a:srgbClr val="FF0000"/>
                </a:solidFill>
              </a:rPr>
              <a:t>(per il DAP </a:t>
            </a:r>
            <a:r>
              <a:rPr lang="en-GB" u="sng" dirty="0">
                <a:solidFill>
                  <a:srgbClr val="FF0000"/>
                </a:solidFill>
              </a:rPr>
              <a:t>solo al personale con funzioni di polizia) </a:t>
            </a:r>
          </a:p>
          <a:p>
            <a:pPr>
              <a:buFont typeface="Wingdings" panose="05000000000000000000" pitchFamily="2" charset="2"/>
              <a:buChar char="Ø"/>
            </a:pPr>
            <a:r>
              <a:rPr lang="en-GB" dirty="0"/>
              <a:t>Polizia di Stato </a:t>
            </a:r>
          </a:p>
          <a:p>
            <a:pPr>
              <a:buFont typeface="Wingdings" panose="05000000000000000000" pitchFamily="2" charset="2"/>
              <a:buChar char="Ø"/>
            </a:pPr>
            <a:r>
              <a:rPr lang="en-GB" dirty="0"/>
              <a:t>N.B. questa disposizione </a:t>
            </a:r>
            <a:r>
              <a:rPr lang="en-GB" b="1" dirty="0">
                <a:solidFill>
                  <a:srgbClr val="FF0000"/>
                </a:solidFill>
              </a:rPr>
              <a:t>non</a:t>
            </a:r>
            <a:r>
              <a:rPr lang="en-GB" dirty="0"/>
              <a:t> si applica ai Vigili del Fuoco </a:t>
            </a:r>
          </a:p>
          <a:p>
            <a:pPr algn="just">
              <a:buFont typeface="Wingdings" panose="05000000000000000000" pitchFamily="2" charset="2"/>
              <a:buChar char="Ø"/>
            </a:pPr>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13</a:t>
            </a:fld>
            <a:endParaRPr lang="en-GB" dirty="0"/>
          </a:p>
        </p:txBody>
      </p:sp>
    </p:spTree>
    <p:extLst>
      <p:ext uri="{BB962C8B-B14F-4D97-AF65-F5344CB8AC3E}">
        <p14:creationId xmlns:p14="http://schemas.microsoft.com/office/powerpoint/2010/main" val="328950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p:cTn id="51"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4" presetClass="entr" presetSubtype="0" accel="100000" fill="hold"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 calcmode="lin" valueType="num">
                                      <p:cBhvr>
                                        <p:cTn id="60"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61"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2"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3"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6"/>
            <a:ext cx="10515600" cy="1061860"/>
          </a:xfrm>
        </p:spPr>
        <p:txBody>
          <a:bodyPr>
            <a:normAutofit/>
          </a:bodyPr>
          <a:lstStyle/>
          <a:p>
            <a:pPr algn="ctr"/>
            <a:br>
              <a:rPr lang="en-GB" sz="3200" dirty="0">
                <a:solidFill>
                  <a:srgbClr val="FF0000"/>
                </a:solidFill>
              </a:rPr>
            </a:br>
            <a:endParaRPr lang="en-GB" sz="3200" b="1" dirty="0">
              <a:solidFill>
                <a:srgbClr val="FF0000"/>
              </a:solidFill>
            </a:endParaRP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310649"/>
            <a:ext cx="10515600" cy="4381232"/>
          </a:xfrm>
        </p:spPr>
        <p:txBody>
          <a:bodyPr>
            <a:normAutofit/>
          </a:bodyPr>
          <a:lstStyle/>
          <a:p>
            <a:pPr marL="0" indent="0" algn="just">
              <a:buNone/>
            </a:pPr>
            <a:r>
              <a:rPr lang="en-GB" dirty="0"/>
              <a:t>Per il </a:t>
            </a:r>
            <a:r>
              <a:rPr lang="en-GB" b="1" dirty="0">
                <a:solidFill>
                  <a:srgbClr val="FF0000"/>
                </a:solidFill>
              </a:rPr>
              <a:t>personale non dirigente e direttivo senza trattamento dirigenziale </a:t>
            </a:r>
          </a:p>
          <a:p>
            <a:pPr marL="0" indent="0">
              <a:buNone/>
            </a:pPr>
            <a:r>
              <a:rPr lang="en-GB" dirty="0"/>
              <a:t>I sei scatti vengono calcolati sulle seguenti voci economiche :</a:t>
            </a:r>
          </a:p>
          <a:p>
            <a:pPr marL="0" indent="0">
              <a:buNone/>
            </a:pPr>
            <a:endParaRPr lang="en-GB" dirty="0"/>
          </a:p>
          <a:p>
            <a:pPr lvl="1">
              <a:buFont typeface="Wingdings" panose="05000000000000000000" pitchFamily="2" charset="2"/>
              <a:buChar char="Ø"/>
            </a:pPr>
            <a:r>
              <a:rPr lang="en-GB" sz="2800" dirty="0"/>
              <a:t>Stipendio parametrato</a:t>
            </a:r>
          </a:p>
          <a:p>
            <a:pPr lvl="1">
              <a:buFont typeface="Wingdings" panose="05000000000000000000" pitchFamily="2" charset="2"/>
              <a:buChar char="Ø"/>
            </a:pPr>
            <a:r>
              <a:rPr lang="en-GB" sz="2800" dirty="0"/>
              <a:t>Eventuale R.I.A.</a:t>
            </a:r>
          </a:p>
          <a:p>
            <a:pPr lvl="1">
              <a:buFont typeface="Wingdings" panose="05000000000000000000" pitchFamily="2" charset="2"/>
              <a:buChar char="Ø"/>
            </a:pPr>
            <a:r>
              <a:rPr lang="en-GB" sz="2800" dirty="0"/>
              <a:t>Eventuale assegno personale </a:t>
            </a:r>
          </a:p>
          <a:p>
            <a:pPr lvl="1">
              <a:buFont typeface="Wingdings" panose="05000000000000000000" pitchFamily="2" charset="2"/>
              <a:buChar char="Ø"/>
            </a:pPr>
            <a:r>
              <a:rPr lang="en-GB" sz="2800" dirty="0"/>
              <a:t>Eventuali scatti legge 539/50</a:t>
            </a:r>
          </a:p>
          <a:p>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14</a:t>
            </a:fld>
            <a:endParaRPr lang="en-GB" dirty="0"/>
          </a:p>
        </p:txBody>
      </p:sp>
    </p:spTree>
    <p:extLst>
      <p:ext uri="{BB962C8B-B14F-4D97-AF65-F5344CB8AC3E}">
        <p14:creationId xmlns:p14="http://schemas.microsoft.com/office/powerpoint/2010/main" val="218022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22"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23"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4"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31"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32"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40"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41"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2"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4" presetClass="entr" presetSubtype="0" accel="10000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49"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50"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767479"/>
            <a:ext cx="10515600" cy="4924402"/>
          </a:xfrm>
          <a:ln>
            <a:solidFill>
              <a:srgbClr val="B9B9B9"/>
            </a:solidFill>
          </a:ln>
        </p:spPr>
        <p:txBody>
          <a:bodyPr>
            <a:normAutofit lnSpcReduction="10000"/>
          </a:bodyPr>
          <a:lstStyle/>
          <a:p>
            <a:pPr marL="0" indent="0">
              <a:buNone/>
            </a:pPr>
            <a:r>
              <a:rPr lang="en-GB" dirty="0"/>
              <a:t>Per il </a:t>
            </a:r>
            <a:r>
              <a:rPr lang="en-GB" b="1" dirty="0">
                <a:solidFill>
                  <a:srgbClr val="00B050"/>
                </a:solidFill>
              </a:rPr>
              <a:t>personale direttivo con trattamento stipendiale dirigenziale e per il personale dirigente </a:t>
            </a:r>
          </a:p>
          <a:p>
            <a:pPr marL="0" indent="0">
              <a:buNone/>
            </a:pPr>
            <a:endParaRPr lang="en-GB" dirty="0"/>
          </a:p>
          <a:p>
            <a:pPr marL="0" indent="0">
              <a:buNone/>
            </a:pPr>
            <a:r>
              <a:rPr lang="en-GB" dirty="0"/>
              <a:t>I sei scatti vengono calcolati sulle seguenti voci economiche :</a:t>
            </a:r>
          </a:p>
          <a:p>
            <a:pPr lvl="1">
              <a:buFont typeface="Wingdings" panose="05000000000000000000" pitchFamily="2" charset="2"/>
              <a:buChar char="Ø"/>
            </a:pPr>
            <a:r>
              <a:rPr lang="en-GB" sz="2800" dirty="0"/>
              <a:t>Sull’ ultimo stipendio per classi e scatti </a:t>
            </a:r>
          </a:p>
          <a:p>
            <a:pPr marL="0" indent="0">
              <a:buNone/>
            </a:pPr>
            <a:endParaRPr lang="en-GB" dirty="0"/>
          </a:p>
          <a:p>
            <a:pPr marL="0" indent="0" algn="just">
              <a:buNone/>
            </a:pPr>
            <a:r>
              <a:rPr lang="en-GB" dirty="0"/>
              <a:t>Il beneficio deve essere “aggiunto”alle quote A+B già determinate senza tener conto del beneficio stesso e senza operare la maggiorazione del 18% di cui alla legge 177/76</a:t>
            </a:r>
          </a:p>
          <a:p>
            <a:pPr marL="0" indent="0" algn="just">
              <a:buNone/>
            </a:pPr>
            <a:r>
              <a:rPr lang="en-GB" dirty="0"/>
              <a:t>Per l’attribuzione dei sei scatti stipendiali, a seconda del motivo di cessazione, il militare deve pagare </a:t>
            </a:r>
            <a:r>
              <a:rPr lang="en-GB" dirty="0" err="1"/>
              <a:t>i</a:t>
            </a:r>
            <a:r>
              <a:rPr lang="en-GB" dirty="0"/>
              <a:t> </a:t>
            </a:r>
            <a:r>
              <a:rPr lang="en-GB" dirty="0" err="1"/>
              <a:t>relativi</a:t>
            </a:r>
            <a:r>
              <a:rPr lang="en-GB" dirty="0"/>
              <a:t> contributi previdenziali</a:t>
            </a:r>
          </a:p>
          <a:p>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15</a:t>
            </a:fld>
            <a:endParaRPr lang="en-GB" dirty="0"/>
          </a:p>
        </p:txBody>
      </p:sp>
    </p:spTree>
    <p:extLst>
      <p:ext uri="{BB962C8B-B14F-4D97-AF65-F5344CB8AC3E}">
        <p14:creationId xmlns:p14="http://schemas.microsoft.com/office/powerpoint/2010/main" val="336867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5" end="5"/>
                                            </p:txEl>
                                          </p:spTgt>
                                        </p:tgtEl>
                                      </p:cBhvr>
                                    </p:animEffect>
                                  </p:childTnLst>
                                </p:cTn>
                              </p:par>
                              <p:par>
                                <p:cTn id="38" presetID="54" presetClass="entr" presetSubtype="0" accel="10000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41"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42"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533937"/>
            <a:ext cx="10515600" cy="1325563"/>
          </a:xfrm>
        </p:spPr>
        <p:txBody>
          <a:bodyPr>
            <a:noAutofit/>
          </a:bodyPr>
          <a:lstStyle/>
          <a:p>
            <a:pPr algn="ctr"/>
            <a:r>
              <a:rPr lang="en-GB" b="1" dirty="0">
                <a:solidFill>
                  <a:srgbClr val="FF0000"/>
                </a:solidFill>
              </a:rPr>
              <a:t>LIQUIDAZIONE DELLA PENSIONE IN UN SISTEMA DI CALCOLO “misto 2012” (retributivo + contributivo dal 01/01/2012)</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24132" y="1994437"/>
            <a:ext cx="10515600" cy="3866255"/>
          </a:xfrm>
        </p:spPr>
        <p:txBody>
          <a:bodyPr>
            <a:normAutofit/>
          </a:bodyPr>
          <a:lstStyle/>
          <a:p>
            <a:pPr marL="0" indent="0">
              <a:buNone/>
            </a:pPr>
            <a:r>
              <a:rPr lang="en-GB" dirty="0"/>
              <a:t>Maresciallo Capo della G.di F. cessato dal servizio per dimissioni dal 09/2012</a:t>
            </a:r>
          </a:p>
          <a:p>
            <a:pPr lvl="1">
              <a:buFont typeface="Wingdings" panose="05000000000000000000" pitchFamily="2" charset="2"/>
              <a:buChar char="Ø"/>
            </a:pPr>
            <a:r>
              <a:rPr lang="en-GB" sz="2800" dirty="0"/>
              <a:t>Stipendio € 16.000,00</a:t>
            </a:r>
          </a:p>
          <a:p>
            <a:pPr lvl="1">
              <a:buFont typeface="Wingdings" panose="05000000000000000000" pitchFamily="2" charset="2"/>
              <a:buChar char="Ø"/>
            </a:pPr>
            <a:r>
              <a:rPr lang="en-GB" sz="2800" dirty="0"/>
              <a:t>Vacanza contrattuale € 150,00</a:t>
            </a:r>
          </a:p>
          <a:p>
            <a:pPr lvl="1">
              <a:buFont typeface="Wingdings" panose="05000000000000000000" pitchFamily="2" charset="2"/>
              <a:buChar char="Ø"/>
            </a:pPr>
            <a:r>
              <a:rPr lang="en-GB" sz="2800" dirty="0"/>
              <a:t>R.I.A. € 1.500,00</a:t>
            </a:r>
          </a:p>
          <a:p>
            <a:pPr marL="457200" lvl="1" indent="0">
              <a:buNone/>
            </a:pPr>
            <a:r>
              <a:rPr lang="en-GB" sz="2800" dirty="0"/>
              <a:t>Per un totale di € 17.650,00</a:t>
            </a:r>
          </a:p>
          <a:p>
            <a:pPr marL="457200" lvl="1" indent="0">
              <a:buNone/>
            </a:pPr>
            <a:r>
              <a:rPr lang="en-GB" sz="2800" dirty="0"/>
              <a:t>Stipendio parametrato + I.I.S. </a:t>
            </a:r>
          </a:p>
          <a:p>
            <a:pPr marL="457200" lvl="1" indent="0">
              <a:buNone/>
            </a:pPr>
            <a:r>
              <a:rPr lang="en-GB" sz="2800" dirty="0"/>
              <a:t>€ 17.650,00 + 6.445,80 = € 24.095,80 X 15% = € 3.614,37</a:t>
            </a:r>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16</a:t>
            </a:fld>
            <a:endParaRPr lang="en-GB" dirty="0"/>
          </a:p>
        </p:txBody>
      </p:sp>
    </p:spTree>
    <p:extLst>
      <p:ext uri="{BB962C8B-B14F-4D97-AF65-F5344CB8AC3E}">
        <p14:creationId xmlns:p14="http://schemas.microsoft.com/office/powerpoint/2010/main" val="3824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4" end="4"/>
                                            </p:txEl>
                                          </p:spTgt>
                                        </p:tgtEl>
                                      </p:cBhvr>
                                    </p:animEffect>
                                  </p:childTnLst>
                                </p:cTn>
                              </p:par>
                              <p:par>
                                <p:cTn id="56" presetID="54" presetClass="entr" presetSubtype="0" accel="100000" fill="hold" nodeType="with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 calcmode="lin" valueType="num">
                                      <p:cBhvr>
                                        <p:cTn id="58"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9"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0"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61"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62" dur="500"/>
                                        <p:tgtEl>
                                          <p:spTgt spid="3">
                                            <p:txEl>
                                              <p:pRg st="5" end="5"/>
                                            </p:txEl>
                                          </p:spTgt>
                                        </p:tgtEl>
                                      </p:cBhvr>
                                    </p:animEffect>
                                  </p:childTnLst>
                                </p:cTn>
                              </p:par>
                              <p:par>
                                <p:cTn id="63" presetID="54" presetClass="entr" presetSubtype="0" accel="100000" fill="hold" nodeType="with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 calcmode="lin" valueType="num">
                                      <p:cBhvr>
                                        <p:cTn id="65"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66"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7"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8"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496635"/>
            <a:ext cx="10515600" cy="5195246"/>
          </a:xfrm>
        </p:spPr>
        <p:txBody>
          <a:bodyPr>
            <a:normAutofit/>
          </a:bodyPr>
          <a:lstStyle/>
          <a:p>
            <a:pPr marL="0" indent="0" algn="ctr">
              <a:buNone/>
            </a:pPr>
            <a:r>
              <a:rPr lang="it-IT" sz="4400" dirty="0">
                <a:solidFill>
                  <a:srgbClr val="FF0000"/>
                </a:solidFill>
              </a:rPr>
              <a:t>Entrata in vigore del D.L. 201/2011</a:t>
            </a:r>
          </a:p>
          <a:p>
            <a:pPr marL="0" indent="0">
              <a:buNone/>
            </a:pPr>
            <a:r>
              <a:rPr lang="it-IT" dirty="0"/>
              <a:t>La pensione viene calcolata in «pro quota»</a:t>
            </a:r>
          </a:p>
          <a:p>
            <a:pPr lvl="1" algn="just">
              <a:buFont typeface="Wingdings" panose="05000000000000000000" pitchFamily="2" charset="2"/>
              <a:buChar char="Ø"/>
            </a:pPr>
            <a:r>
              <a:rPr lang="it-IT" sz="2800" dirty="0"/>
              <a:t>Art. 24 comma 2 D.L. 201/2011 (Legge 214/2011) …. A decorrere dal primo gennaio 2012 , con riferimento alle anzianità contributive maturate a decorrere da tale data, la quota di pensione corrispondente a tali anzianità è calcolata secondo il sistema contributivo.</a:t>
            </a:r>
          </a:p>
          <a:p>
            <a:pPr lvl="1" algn="just">
              <a:buFont typeface="Wingdings" panose="05000000000000000000" pitchFamily="2" charset="2"/>
              <a:buChar char="Ø"/>
            </a:pPr>
            <a:r>
              <a:rPr lang="it-IT" sz="2800" dirty="0"/>
              <a:t>Di conseguenza anche coloro che al 31/12/1995 avevano maturato un’ anzianità contributiva di almeno diciotto anni vedono la propria pensione calcolata in pro quota </a:t>
            </a:r>
          </a:p>
          <a:p>
            <a:pPr marL="0" indent="0">
              <a:buNone/>
            </a:pPr>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17</a:t>
            </a:fld>
            <a:endParaRPr lang="en-GB" dirty="0"/>
          </a:p>
        </p:txBody>
      </p:sp>
    </p:spTree>
    <p:extLst>
      <p:ext uri="{BB962C8B-B14F-4D97-AF65-F5344CB8AC3E}">
        <p14:creationId xmlns:p14="http://schemas.microsoft.com/office/powerpoint/2010/main" val="283978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702750"/>
            <a:ext cx="10515600" cy="1325563"/>
          </a:xfrm>
        </p:spPr>
        <p:txBody>
          <a:bodyPr>
            <a:noAutofit/>
          </a:bodyPr>
          <a:lstStyle/>
          <a:p>
            <a:pPr algn="just"/>
            <a:r>
              <a:rPr lang="en-GB" sz="3000" b="1" dirty="0">
                <a:solidFill>
                  <a:srgbClr val="FF0000"/>
                </a:solidFill>
              </a:rPr>
              <a:t>I sei scatti aggiuntivi vengono corrisposti “ in aggiunta alla base</a:t>
            </a:r>
            <a:br>
              <a:rPr lang="en-GB" sz="3000" b="1" dirty="0">
                <a:solidFill>
                  <a:srgbClr val="FF0000"/>
                </a:solidFill>
              </a:rPr>
            </a:br>
            <a:r>
              <a:rPr lang="en-GB" sz="3000" b="1" dirty="0">
                <a:solidFill>
                  <a:srgbClr val="FF0000"/>
                </a:solidFill>
              </a:rPr>
              <a:t>pensionabile”. L’ importo così determinato , rapportato all’ aliquota pensionistica totale, deve essere aggiunto alle quote A e B senza tener conto del beneficio medesimo e senza operare la maggiorazione del 18%</a:t>
            </a:r>
            <a:br>
              <a:rPr lang="en-GB" sz="2000" b="1" dirty="0">
                <a:solidFill>
                  <a:srgbClr val="FF0000"/>
                </a:solidFill>
              </a:rPr>
            </a:br>
            <a:endParaRPr lang="en-GB" sz="2000" b="1" dirty="0"/>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795997" y="2163250"/>
            <a:ext cx="10515600" cy="3866255"/>
          </a:xfrm>
        </p:spPr>
        <p:txBody>
          <a:bodyPr>
            <a:normAutofit fontScale="92500" lnSpcReduction="20000"/>
          </a:bodyPr>
          <a:lstStyle/>
          <a:p>
            <a:pPr>
              <a:buFont typeface="Wingdings" panose="05000000000000000000" pitchFamily="2" charset="2"/>
              <a:buChar char="Ø"/>
            </a:pPr>
            <a:r>
              <a:rPr lang="en-GB" sz="2400" dirty="0"/>
              <a:t>Maresciallo Capo con un servizio utile alla cessazione di anni 39 e mesi 02</a:t>
            </a:r>
          </a:p>
          <a:p>
            <a:pPr>
              <a:buFont typeface="Wingdings" panose="05000000000000000000" pitchFamily="2" charset="2"/>
              <a:buChar char="Ø"/>
            </a:pPr>
            <a:r>
              <a:rPr lang="en-GB" sz="2400" dirty="0"/>
              <a:t>Aliquota alla cessazione 0,80</a:t>
            </a:r>
          </a:p>
          <a:p>
            <a:pPr>
              <a:buFont typeface="Wingdings" panose="05000000000000000000" pitchFamily="2" charset="2"/>
              <a:buChar char="Ø"/>
            </a:pPr>
            <a:r>
              <a:rPr lang="en-GB" sz="2400" dirty="0"/>
              <a:t>Al 31/12/1992 ha maturato 17 anni e 02 mesi </a:t>
            </a:r>
          </a:p>
          <a:p>
            <a:pPr>
              <a:buFont typeface="Wingdings" panose="05000000000000000000" pitchFamily="2" charset="2"/>
              <a:buChar char="Ø"/>
            </a:pPr>
            <a:r>
              <a:rPr lang="en-GB" sz="2400" dirty="0"/>
              <a:t>Coefficiente al 31/12/1992 = 0,38900</a:t>
            </a:r>
          </a:p>
          <a:p>
            <a:pPr>
              <a:buFont typeface="Wingdings" panose="05000000000000000000" pitchFamily="2" charset="2"/>
              <a:buChar char="Ø"/>
            </a:pPr>
            <a:r>
              <a:rPr lang="en-GB" sz="2400" dirty="0"/>
              <a:t>Al 31/12/1997 ha maturato anni 23 mesi 02 </a:t>
            </a:r>
          </a:p>
          <a:p>
            <a:pPr>
              <a:buFont typeface="Wingdings" panose="05000000000000000000" pitchFamily="2" charset="2"/>
              <a:buChar char="Ø"/>
            </a:pPr>
            <a:r>
              <a:rPr lang="en-GB" sz="2400" dirty="0"/>
              <a:t>Coefficiente  al 31/12/1997 = 0,55400</a:t>
            </a:r>
          </a:p>
          <a:p>
            <a:pPr>
              <a:buFont typeface="Wingdings" panose="05000000000000000000" pitchFamily="2" charset="2"/>
              <a:buChar char="Ø"/>
            </a:pPr>
            <a:r>
              <a:rPr lang="en-GB" sz="2400" dirty="0"/>
              <a:t>Differenza coefficenti 1992 – 1997 = 0,16500</a:t>
            </a:r>
          </a:p>
          <a:p>
            <a:pPr>
              <a:buFont typeface="Wingdings" panose="05000000000000000000" pitchFamily="2" charset="2"/>
              <a:buChar char="Ø"/>
            </a:pPr>
            <a:r>
              <a:rPr lang="en-GB" sz="2400" dirty="0"/>
              <a:t>Differenza coefficenti 1997 -2011 = 0,24600</a:t>
            </a:r>
          </a:p>
          <a:p>
            <a:pPr>
              <a:buFont typeface="Wingdings" panose="05000000000000000000" pitchFamily="2" charset="2"/>
              <a:buChar char="Ø"/>
            </a:pPr>
            <a:r>
              <a:rPr lang="en-GB" sz="2400" dirty="0"/>
              <a:t>Retribuzione pensionabile alla cessazione € 39.000,00</a:t>
            </a:r>
          </a:p>
          <a:p>
            <a:pPr>
              <a:buFont typeface="Wingdings" panose="05000000000000000000" pitchFamily="2" charset="2"/>
              <a:buChar char="Ø"/>
            </a:pPr>
            <a:r>
              <a:rPr lang="en-GB" sz="2400" dirty="0"/>
              <a:t>Retribuzione media dal 01/09/2002 di € 41.000,00</a:t>
            </a:r>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18</a:t>
            </a:fld>
            <a:endParaRPr lang="en-GB" dirty="0"/>
          </a:p>
        </p:txBody>
      </p:sp>
    </p:spTree>
    <p:extLst>
      <p:ext uri="{BB962C8B-B14F-4D97-AF65-F5344CB8AC3E}">
        <p14:creationId xmlns:p14="http://schemas.microsoft.com/office/powerpoint/2010/main" val="89174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par>
                                <p:cTn id="20" presetID="54" presetClass="entr" presetSubtype="0" accel="10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3"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4"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6" dur="500"/>
                                        <p:tgtEl>
                                          <p:spTgt spid="3">
                                            <p:txEl>
                                              <p:pRg st="1" end="1"/>
                                            </p:txEl>
                                          </p:spTgt>
                                        </p:tgtEl>
                                      </p:cBhvr>
                                    </p:animEffect>
                                  </p:childTnLst>
                                </p:cTn>
                              </p:par>
                              <p:par>
                                <p:cTn id="27" presetID="54" presetClass="entr" presetSubtype="0" accel="10000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0"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1"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2"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500"/>
                                        <p:tgtEl>
                                          <p:spTgt spid="3">
                                            <p:txEl>
                                              <p:pRg st="2" end="2"/>
                                            </p:txEl>
                                          </p:spTgt>
                                        </p:tgtEl>
                                      </p:cBhvr>
                                    </p:animEffect>
                                  </p:childTnLst>
                                </p:cTn>
                              </p:par>
                              <p:par>
                                <p:cTn id="34" presetID="54" presetClass="entr" presetSubtype="0" accel="100000" fill="hold" nodeType="with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7"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8"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9"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0" dur="500"/>
                                        <p:tgtEl>
                                          <p:spTgt spid="3">
                                            <p:txEl>
                                              <p:pRg st="3" end="3"/>
                                            </p:txEl>
                                          </p:spTgt>
                                        </p:tgtEl>
                                      </p:cBhvr>
                                    </p:animEffect>
                                  </p:childTnLst>
                                </p:cTn>
                              </p:par>
                              <p:par>
                                <p:cTn id="41" presetID="54" presetClass="entr" presetSubtype="0" accel="100000"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4" end="4"/>
                                            </p:txEl>
                                          </p:spTgt>
                                        </p:tgtEl>
                                      </p:cBhvr>
                                    </p:animEffect>
                                  </p:childTnLst>
                                </p:cTn>
                              </p:par>
                              <p:par>
                                <p:cTn id="48" presetID="54" presetClass="entr" presetSubtype="0" accel="10000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p:cTn id="50"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1"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2"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4" dur="500"/>
                                        <p:tgtEl>
                                          <p:spTgt spid="3">
                                            <p:txEl>
                                              <p:pRg st="5" end="5"/>
                                            </p:txEl>
                                          </p:spTgt>
                                        </p:tgtEl>
                                      </p:cBhvr>
                                    </p:animEffect>
                                  </p:childTnLst>
                                </p:cTn>
                              </p:par>
                              <p:par>
                                <p:cTn id="55" presetID="54" presetClass="entr" presetSubtype="0" accel="100000" fill="hold" nodeType="with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58"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59"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0"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1" dur="500"/>
                                        <p:tgtEl>
                                          <p:spTgt spid="3">
                                            <p:txEl>
                                              <p:pRg st="6" end="6"/>
                                            </p:txEl>
                                          </p:spTgt>
                                        </p:tgtEl>
                                      </p:cBhvr>
                                    </p:animEffect>
                                  </p:childTnLst>
                                </p:cTn>
                              </p:par>
                              <p:par>
                                <p:cTn id="62" presetID="54" presetClass="entr" presetSubtype="0" accel="10000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 calcmode="lin" valueType="num">
                                      <p:cBhvr>
                                        <p:cTn id="64" dur="500" fill="hold"/>
                                        <p:tgtEl>
                                          <p:spTgt spid="3">
                                            <p:txEl>
                                              <p:pRg st="7" end="7"/>
                                            </p:txEl>
                                          </p:spTgt>
                                        </p:tgtEl>
                                        <p:attrNameLst>
                                          <p:attrName>ppt_w</p:attrName>
                                        </p:attrNameLst>
                                      </p:cBhvr>
                                      <p:tavLst>
                                        <p:tav tm="0">
                                          <p:val>
                                            <p:strVal val="#ppt_w*0.05"/>
                                          </p:val>
                                        </p:tav>
                                        <p:tav tm="100000">
                                          <p:val>
                                            <p:strVal val="#ppt_w"/>
                                          </p:val>
                                        </p:tav>
                                      </p:tavLst>
                                    </p:anim>
                                    <p:anim calcmode="lin" valueType="num">
                                      <p:cBhvr>
                                        <p:cTn id="65" dur="5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66" dur="5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67" dur="5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68" dur="500"/>
                                        <p:tgtEl>
                                          <p:spTgt spid="3">
                                            <p:txEl>
                                              <p:pRg st="7" end="7"/>
                                            </p:txEl>
                                          </p:spTgt>
                                        </p:tgtEl>
                                      </p:cBhvr>
                                    </p:animEffect>
                                  </p:childTnLst>
                                </p:cTn>
                              </p:par>
                              <p:par>
                                <p:cTn id="69" presetID="54" presetClass="entr" presetSubtype="0" accel="100000" fill="hold" nodeType="with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500" fill="hold"/>
                                        <p:tgtEl>
                                          <p:spTgt spid="3">
                                            <p:txEl>
                                              <p:pRg st="8" end="8"/>
                                            </p:txEl>
                                          </p:spTgt>
                                        </p:tgtEl>
                                        <p:attrNameLst>
                                          <p:attrName>ppt_w</p:attrName>
                                        </p:attrNameLst>
                                      </p:cBhvr>
                                      <p:tavLst>
                                        <p:tav tm="0">
                                          <p:val>
                                            <p:strVal val="#ppt_w*0.05"/>
                                          </p:val>
                                        </p:tav>
                                        <p:tav tm="100000">
                                          <p:val>
                                            <p:strVal val="#ppt_w"/>
                                          </p:val>
                                        </p:tav>
                                      </p:tavLst>
                                    </p:anim>
                                    <p:anim calcmode="lin" valueType="num">
                                      <p:cBhvr>
                                        <p:cTn id="72" dur="5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73" dur="5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74" dur="500" fill="hold"/>
                                        <p:tgtEl>
                                          <p:spTgt spid="3">
                                            <p:txEl>
                                              <p:pRg st="8" end="8"/>
                                            </p:txEl>
                                          </p:spTgt>
                                        </p:tgtEl>
                                        <p:attrNameLst>
                                          <p:attrName>ppt_y</p:attrName>
                                        </p:attrNameLst>
                                      </p:cBhvr>
                                      <p:tavLst>
                                        <p:tav tm="0">
                                          <p:val>
                                            <p:strVal val="#ppt_y"/>
                                          </p:val>
                                        </p:tav>
                                        <p:tav tm="100000">
                                          <p:val>
                                            <p:strVal val="#ppt_y"/>
                                          </p:val>
                                        </p:tav>
                                      </p:tavLst>
                                    </p:anim>
                                    <p:animEffect transition="in" filter="fade">
                                      <p:cBhvr>
                                        <p:cTn id="75" dur="500"/>
                                        <p:tgtEl>
                                          <p:spTgt spid="3">
                                            <p:txEl>
                                              <p:pRg st="8" end="8"/>
                                            </p:txEl>
                                          </p:spTgt>
                                        </p:tgtEl>
                                      </p:cBhvr>
                                    </p:animEffect>
                                  </p:childTnLst>
                                </p:cTn>
                              </p:par>
                              <p:par>
                                <p:cTn id="76" presetID="54" presetClass="entr" presetSubtype="0" accel="100000" fill="hold" nodeType="withEffect">
                                  <p:stCondLst>
                                    <p:cond delay="0"/>
                                  </p:stCondLst>
                                  <p:childTnLst>
                                    <p:set>
                                      <p:cBhvr>
                                        <p:cTn id="77" dur="1" fill="hold">
                                          <p:stCondLst>
                                            <p:cond delay="0"/>
                                          </p:stCondLst>
                                        </p:cTn>
                                        <p:tgtEl>
                                          <p:spTgt spid="3">
                                            <p:txEl>
                                              <p:pRg st="9" end="9"/>
                                            </p:txEl>
                                          </p:spTgt>
                                        </p:tgtEl>
                                        <p:attrNameLst>
                                          <p:attrName>style.visibility</p:attrName>
                                        </p:attrNameLst>
                                      </p:cBhvr>
                                      <p:to>
                                        <p:strVal val="visible"/>
                                      </p:to>
                                    </p:set>
                                    <p:anim calcmode="lin" valueType="num">
                                      <p:cBhvr>
                                        <p:cTn id="78" dur="500" fill="hold"/>
                                        <p:tgtEl>
                                          <p:spTgt spid="3">
                                            <p:txEl>
                                              <p:pRg st="9" end="9"/>
                                            </p:txEl>
                                          </p:spTgt>
                                        </p:tgtEl>
                                        <p:attrNameLst>
                                          <p:attrName>ppt_w</p:attrName>
                                        </p:attrNameLst>
                                      </p:cBhvr>
                                      <p:tavLst>
                                        <p:tav tm="0">
                                          <p:val>
                                            <p:strVal val="#ppt_w*0.05"/>
                                          </p:val>
                                        </p:tav>
                                        <p:tav tm="100000">
                                          <p:val>
                                            <p:strVal val="#ppt_w"/>
                                          </p:val>
                                        </p:tav>
                                      </p:tavLst>
                                    </p:anim>
                                    <p:anim calcmode="lin" valueType="num">
                                      <p:cBhvr>
                                        <p:cTn id="79" dur="5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80" dur="5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81" dur="500" fill="hold"/>
                                        <p:tgtEl>
                                          <p:spTgt spid="3">
                                            <p:txEl>
                                              <p:pRg st="9" end="9"/>
                                            </p:txEl>
                                          </p:spTgt>
                                        </p:tgtEl>
                                        <p:attrNameLst>
                                          <p:attrName>ppt_y</p:attrName>
                                        </p:attrNameLst>
                                      </p:cBhvr>
                                      <p:tavLst>
                                        <p:tav tm="0">
                                          <p:val>
                                            <p:strVal val="#ppt_y"/>
                                          </p:val>
                                        </p:tav>
                                        <p:tav tm="100000">
                                          <p:val>
                                            <p:strVal val="#ppt_y"/>
                                          </p:val>
                                        </p:tav>
                                      </p:tavLst>
                                    </p:anim>
                                    <p:animEffect transition="in" filter="fade">
                                      <p:cBhvr>
                                        <p:cTn id="8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365123"/>
            <a:ext cx="10515600" cy="5326757"/>
          </a:xfrm>
        </p:spPr>
        <p:txBody>
          <a:bodyPr>
            <a:normAutofit lnSpcReduction="10000"/>
          </a:bodyPr>
          <a:lstStyle/>
          <a:p>
            <a:pPr>
              <a:buFont typeface="Wingdings" panose="05000000000000000000" pitchFamily="2" charset="2"/>
              <a:buChar char="Ø"/>
            </a:pPr>
            <a:r>
              <a:rPr lang="en-GB" sz="2400" b="1" dirty="0">
                <a:solidFill>
                  <a:srgbClr val="FF0000"/>
                </a:solidFill>
              </a:rPr>
              <a:t>Prima quota di pensione </a:t>
            </a:r>
          </a:p>
          <a:p>
            <a:pPr marL="457200" lvl="1" indent="0">
              <a:buNone/>
            </a:pPr>
            <a:r>
              <a:rPr lang="en-GB" sz="2800" dirty="0"/>
              <a:t>Retribuzione pensionabile alla cessazione per il coefficiente al 31/12/1992</a:t>
            </a:r>
          </a:p>
          <a:p>
            <a:pPr marL="457200" lvl="1" indent="0">
              <a:buNone/>
            </a:pPr>
            <a:r>
              <a:rPr lang="en-GB" sz="2800" dirty="0"/>
              <a:t>€ 39.000,00 x 0,38900 = € 15.171,00</a:t>
            </a:r>
          </a:p>
          <a:p>
            <a:pPr>
              <a:buFont typeface="Wingdings" panose="05000000000000000000" pitchFamily="2" charset="2"/>
              <a:buChar char="Ø"/>
            </a:pPr>
            <a:r>
              <a:rPr lang="en-GB" sz="2400" b="1" dirty="0">
                <a:solidFill>
                  <a:srgbClr val="FF0000"/>
                </a:solidFill>
              </a:rPr>
              <a:t>Seconda quota di pensione </a:t>
            </a:r>
          </a:p>
          <a:p>
            <a:pPr lvl="1"/>
            <a:r>
              <a:rPr lang="en-GB" sz="2800" dirty="0"/>
              <a:t>R.M.P. per la differenza dei coefficenti 1992 – 1997 + R.M.P. per la differenza dei coefficenti 1997 - 2011</a:t>
            </a:r>
          </a:p>
          <a:p>
            <a:pPr marL="457200" lvl="1" indent="0">
              <a:buNone/>
            </a:pPr>
            <a:r>
              <a:rPr lang="en-GB" sz="2800" dirty="0"/>
              <a:t>€ 41.000,00 x 0,16500 = € 6.765,00          per un totale di</a:t>
            </a:r>
          </a:p>
          <a:p>
            <a:pPr marL="457200" lvl="1" indent="0">
              <a:buNone/>
            </a:pPr>
            <a:r>
              <a:rPr lang="en-GB" sz="2800" dirty="0"/>
              <a:t>€ 41.000,00 x 0,24600 = € 10.086,00        € 16.851,00</a:t>
            </a:r>
          </a:p>
          <a:p>
            <a:pPr marL="457200" lvl="1" indent="0">
              <a:buNone/>
            </a:pPr>
            <a:r>
              <a:rPr lang="en-GB" sz="2800" dirty="0"/>
              <a:t>Prima e seconda quota di pensione : € 32.022,00 </a:t>
            </a:r>
          </a:p>
          <a:p>
            <a:pPr marL="457200" lvl="1" indent="0">
              <a:buNone/>
            </a:pPr>
            <a:r>
              <a:rPr lang="en-GB" sz="2800" dirty="0"/>
              <a:t>In “aggiunta” alla base pensionabile vengono attribuiti i sei scatti per l’ aliquota alla cessazione € 3.614,37 x 0,80 = € 2891,49</a:t>
            </a:r>
          </a:p>
          <a:p>
            <a:pPr marL="457200" lvl="1" indent="0">
              <a:buNone/>
            </a:pPr>
            <a:r>
              <a:rPr lang="en-GB" sz="2800" dirty="0"/>
              <a:t>Base pensionabile pari ad € 32.022,00 + 2.891,49 = € 34.913,49</a:t>
            </a:r>
          </a:p>
          <a:p>
            <a:pPr marL="0" indent="0">
              <a:buNone/>
            </a:pPr>
            <a:endParaRPr lang="en-GB" sz="2400" dirty="0"/>
          </a:p>
          <a:p>
            <a:pPr marL="0" indent="0">
              <a:buNone/>
            </a:pPr>
            <a:endParaRPr lang="en-GB" sz="2400"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19</a:t>
            </a:fld>
            <a:endParaRPr lang="en-GB" dirty="0"/>
          </a:p>
        </p:txBody>
      </p:sp>
    </p:spTree>
    <p:extLst>
      <p:ext uri="{BB962C8B-B14F-4D97-AF65-F5344CB8AC3E}">
        <p14:creationId xmlns:p14="http://schemas.microsoft.com/office/powerpoint/2010/main" val="26444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1" end="1"/>
                                            </p:txEl>
                                          </p:spTgt>
                                        </p:tgtEl>
                                      </p:cBhvr>
                                    </p:animEffect>
                                  </p:childTnLst>
                                </p:cTn>
                              </p:par>
                              <p:par>
                                <p:cTn id="20" presetID="54" presetClass="entr" presetSubtype="0" accel="10000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3"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4"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5"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3" dur="500"/>
                                        <p:tgtEl>
                                          <p:spTgt spid="3">
                                            <p:txEl>
                                              <p:pRg st="4" end="4"/>
                                            </p:txEl>
                                          </p:spTgt>
                                        </p:tgtEl>
                                      </p:cBhvr>
                                    </p:animEffect>
                                  </p:childTnLst>
                                </p:cTn>
                              </p:par>
                              <p:par>
                                <p:cTn id="44" presetID="54" presetClass="entr" presetSubtype="0" accel="100000" fill="hold" nodeType="with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47"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48"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9"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0" dur="500"/>
                                        <p:tgtEl>
                                          <p:spTgt spid="3">
                                            <p:txEl>
                                              <p:pRg st="5" end="5"/>
                                            </p:txEl>
                                          </p:spTgt>
                                        </p:tgtEl>
                                      </p:cBhvr>
                                    </p:animEffect>
                                  </p:childTnLst>
                                </p:cTn>
                              </p:par>
                              <p:par>
                                <p:cTn id="51" presetID="54" presetClass="entr" presetSubtype="0" accel="10000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54"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55"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6"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7" dur="500"/>
                                        <p:tgtEl>
                                          <p:spTgt spid="3">
                                            <p:txEl>
                                              <p:pRg st="6" end="6"/>
                                            </p:txEl>
                                          </p:spTgt>
                                        </p:tgtEl>
                                      </p:cBhvr>
                                    </p:animEffect>
                                  </p:childTnLst>
                                </p:cTn>
                              </p:par>
                              <p:par>
                                <p:cTn id="58" presetID="54" presetClass="entr" presetSubtype="0" accel="100000" fill="hold" nodeType="with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500" fill="hold"/>
                                        <p:tgtEl>
                                          <p:spTgt spid="3">
                                            <p:txEl>
                                              <p:pRg st="7" end="7"/>
                                            </p:txEl>
                                          </p:spTgt>
                                        </p:tgtEl>
                                        <p:attrNameLst>
                                          <p:attrName>ppt_w</p:attrName>
                                        </p:attrNameLst>
                                      </p:cBhvr>
                                      <p:tavLst>
                                        <p:tav tm="0">
                                          <p:val>
                                            <p:strVal val="#ppt_w*0.05"/>
                                          </p:val>
                                        </p:tav>
                                        <p:tav tm="100000">
                                          <p:val>
                                            <p:strVal val="#ppt_w"/>
                                          </p:val>
                                        </p:tav>
                                      </p:tavLst>
                                    </p:anim>
                                    <p:anim calcmode="lin" valueType="num">
                                      <p:cBhvr>
                                        <p:cTn id="61" dur="5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62" dur="5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63" dur="5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64" dur="500"/>
                                        <p:tgtEl>
                                          <p:spTgt spid="3">
                                            <p:txEl>
                                              <p:pRg st="7" end="7"/>
                                            </p:txEl>
                                          </p:spTgt>
                                        </p:tgtEl>
                                      </p:cBhvr>
                                    </p:animEffect>
                                  </p:childTnLst>
                                </p:cTn>
                              </p:par>
                              <p:par>
                                <p:cTn id="65" presetID="54" presetClass="entr" presetSubtype="0" accel="100000" fill="hold" nodeType="with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 calcmode="lin" valueType="num">
                                      <p:cBhvr>
                                        <p:cTn id="67" dur="500" fill="hold"/>
                                        <p:tgtEl>
                                          <p:spTgt spid="3">
                                            <p:txEl>
                                              <p:pRg st="8" end="8"/>
                                            </p:txEl>
                                          </p:spTgt>
                                        </p:tgtEl>
                                        <p:attrNameLst>
                                          <p:attrName>ppt_w</p:attrName>
                                        </p:attrNameLst>
                                      </p:cBhvr>
                                      <p:tavLst>
                                        <p:tav tm="0">
                                          <p:val>
                                            <p:strVal val="#ppt_w*0.05"/>
                                          </p:val>
                                        </p:tav>
                                        <p:tav tm="100000">
                                          <p:val>
                                            <p:strVal val="#ppt_w"/>
                                          </p:val>
                                        </p:tav>
                                      </p:tavLst>
                                    </p:anim>
                                    <p:anim calcmode="lin" valueType="num">
                                      <p:cBhvr>
                                        <p:cTn id="68" dur="5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69" dur="5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70" dur="500" fill="hold"/>
                                        <p:tgtEl>
                                          <p:spTgt spid="3">
                                            <p:txEl>
                                              <p:pRg st="8" end="8"/>
                                            </p:txEl>
                                          </p:spTgt>
                                        </p:tgtEl>
                                        <p:attrNameLst>
                                          <p:attrName>ppt_y</p:attrName>
                                        </p:attrNameLst>
                                      </p:cBhvr>
                                      <p:tavLst>
                                        <p:tav tm="0">
                                          <p:val>
                                            <p:strVal val="#ppt_y"/>
                                          </p:val>
                                        </p:tav>
                                        <p:tav tm="100000">
                                          <p:val>
                                            <p:strVal val="#ppt_y"/>
                                          </p:val>
                                        </p:tav>
                                      </p:tavLst>
                                    </p:anim>
                                    <p:animEffect transition="in" filter="fade">
                                      <p:cBhvr>
                                        <p:cTn id="71" dur="500"/>
                                        <p:tgtEl>
                                          <p:spTgt spid="3">
                                            <p:txEl>
                                              <p:pRg st="8" end="8"/>
                                            </p:txEl>
                                          </p:spTgt>
                                        </p:tgtEl>
                                      </p:cBhvr>
                                    </p:animEffect>
                                  </p:childTnLst>
                                </p:cTn>
                              </p:par>
                              <p:par>
                                <p:cTn id="72" presetID="54" presetClass="entr" presetSubtype="0" accel="100000" fill="hold" nodeType="withEffect">
                                  <p:stCondLst>
                                    <p:cond delay="0"/>
                                  </p:stCondLst>
                                  <p:childTnLst>
                                    <p:set>
                                      <p:cBhvr>
                                        <p:cTn id="73" dur="1" fill="hold">
                                          <p:stCondLst>
                                            <p:cond delay="0"/>
                                          </p:stCondLst>
                                        </p:cTn>
                                        <p:tgtEl>
                                          <p:spTgt spid="3">
                                            <p:txEl>
                                              <p:pRg st="9" end="9"/>
                                            </p:txEl>
                                          </p:spTgt>
                                        </p:tgtEl>
                                        <p:attrNameLst>
                                          <p:attrName>style.visibility</p:attrName>
                                        </p:attrNameLst>
                                      </p:cBhvr>
                                      <p:to>
                                        <p:strVal val="visible"/>
                                      </p:to>
                                    </p:set>
                                    <p:anim calcmode="lin" valueType="num">
                                      <p:cBhvr>
                                        <p:cTn id="74" dur="500" fill="hold"/>
                                        <p:tgtEl>
                                          <p:spTgt spid="3">
                                            <p:txEl>
                                              <p:pRg st="9" end="9"/>
                                            </p:txEl>
                                          </p:spTgt>
                                        </p:tgtEl>
                                        <p:attrNameLst>
                                          <p:attrName>ppt_w</p:attrName>
                                        </p:attrNameLst>
                                      </p:cBhvr>
                                      <p:tavLst>
                                        <p:tav tm="0">
                                          <p:val>
                                            <p:strVal val="#ppt_w*0.05"/>
                                          </p:val>
                                        </p:tav>
                                        <p:tav tm="100000">
                                          <p:val>
                                            <p:strVal val="#ppt_w"/>
                                          </p:val>
                                        </p:tav>
                                      </p:tavLst>
                                    </p:anim>
                                    <p:anim calcmode="lin" valueType="num">
                                      <p:cBhvr>
                                        <p:cTn id="75" dur="5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76" dur="5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77" dur="500" fill="hold"/>
                                        <p:tgtEl>
                                          <p:spTgt spid="3">
                                            <p:txEl>
                                              <p:pRg st="9" end="9"/>
                                            </p:txEl>
                                          </p:spTgt>
                                        </p:tgtEl>
                                        <p:attrNameLst>
                                          <p:attrName>ppt_y</p:attrName>
                                        </p:attrNameLst>
                                      </p:cBhvr>
                                      <p:tavLst>
                                        <p:tav tm="0">
                                          <p:val>
                                            <p:strVal val="#ppt_y"/>
                                          </p:val>
                                        </p:tav>
                                        <p:tav tm="100000">
                                          <p:val>
                                            <p:strVal val="#ppt_y"/>
                                          </p:val>
                                        </p:tav>
                                      </p:tavLst>
                                    </p:anim>
                                    <p:animEffect transition="in" filter="fade">
                                      <p:cBhvr>
                                        <p:cTn id="7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pPr algn="ctr"/>
            <a:r>
              <a:rPr lang="en-GB" b="1" dirty="0">
                <a:solidFill>
                  <a:srgbClr val="FF0000"/>
                </a:solidFill>
              </a:rPr>
              <a:t>D. L.gs 165/97 art. 3 co. 7 “moltiplicatore”</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normAutofit fontScale="92500" lnSpcReduction="20000"/>
          </a:bodyPr>
          <a:lstStyle/>
          <a:p>
            <a:endParaRPr lang="en-GB" dirty="0"/>
          </a:p>
          <a:p>
            <a:pPr marL="0" indent="0" algn="just">
              <a:buNone/>
            </a:pPr>
            <a:r>
              <a:rPr lang="en-GB" dirty="0"/>
              <a:t>“Per il personale di cui all’ art. 1 escluso dall’ applicazione dell’ istituto dell’ ausiliaria che cessa dal servizio per raggiungimento dei limiti di età previsto dall’ ordinamento di appartenenza e per il personale militare che non sia in posseso dei requisiti psico-fisici per accedere o permanere nella posizione di ausiliaria il cui trattamento di pensione è liquidato in tutto o in parte con il sistema contributivo di cui alla legge  8 Agosto 1995 nr. 335 , il montante dei contributi è determinato con l’ incremento di un importo pari a 5 volte la base imponibile dell’ ultimo anno di servizio moltiplicata per l’aliquota di computo della pensione. Per il personale delle Forze di polizia ad ordinamento militare il predetto incremento opera in alternativa al collocamento in ausiliaria, previa opzione dell’interessato.”</a:t>
            </a:r>
          </a:p>
        </p:txBody>
      </p:sp>
      <p:cxnSp>
        <p:nvCxnSpPr>
          <p:cNvPr id="6" name="Straight Connector 5">
            <a:extLst>
              <a:ext uri="{FF2B5EF4-FFF2-40B4-BE49-F238E27FC236}">
                <a16:creationId xmlns:a16="http://schemas.microsoft.com/office/drawing/2014/main" id="{8E6DD2E9-18C0-4C0D-AF34-9B20581443A8}"/>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A0EDD21A-7C1B-46D1-8394-D3CD517D46F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8DB20F87-04C5-45BE-9511-EB92AEC63B6D}"/>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887E920C-006D-40AB-A913-323F5FA741EA}"/>
              </a:ext>
            </a:extLst>
          </p:cNvPr>
          <p:cNvSpPr>
            <a:spLocks noGrp="1"/>
          </p:cNvSpPr>
          <p:nvPr>
            <p:ph type="sldNum" sz="quarter" idx="12"/>
          </p:nvPr>
        </p:nvSpPr>
        <p:spPr/>
        <p:txBody>
          <a:bodyPr/>
          <a:lstStyle/>
          <a:p>
            <a:fld id="{507FEFA8-9CBB-45B9-95A8-3C179CC91CBA}" type="slidenum">
              <a:rPr lang="en-GB" smtClean="0"/>
              <a:pPr/>
              <a:t>2</a:t>
            </a:fld>
            <a:endParaRPr lang="en-GB" dirty="0"/>
          </a:p>
        </p:txBody>
      </p:sp>
    </p:spTree>
    <p:extLst>
      <p:ext uri="{BB962C8B-B14F-4D97-AF65-F5344CB8AC3E}">
        <p14:creationId xmlns:p14="http://schemas.microsoft.com/office/powerpoint/2010/main" val="2027020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639DE-7258-4E51-AA60-DB33D90B4ADA}"/>
              </a:ext>
            </a:extLst>
          </p:cNvPr>
          <p:cNvSpPr>
            <a:spLocks noGrp="1"/>
          </p:cNvSpPr>
          <p:nvPr>
            <p:ph type="title"/>
          </p:nvPr>
        </p:nvSpPr>
        <p:spPr>
          <a:xfrm>
            <a:off x="838200" y="380366"/>
            <a:ext cx="10515600" cy="702768"/>
          </a:xfrm>
        </p:spPr>
        <p:txBody>
          <a:bodyPr>
            <a:noAutofit/>
          </a:bodyPr>
          <a:lstStyle/>
          <a:p>
            <a:r>
              <a:rPr lang="it-IT" dirty="0"/>
              <a:t>Tutto ciò al 31/12/2011, </a:t>
            </a:r>
            <a:r>
              <a:rPr lang="it-IT" b="1" dirty="0">
                <a:solidFill>
                  <a:srgbClr val="FF0000"/>
                </a:solidFill>
              </a:rPr>
              <a:t>MA dal 01/01/2012</a:t>
            </a:r>
          </a:p>
        </p:txBody>
      </p:sp>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38200" y="1219201"/>
            <a:ext cx="10515600" cy="4739805"/>
          </a:xfrm>
        </p:spPr>
        <p:txBody>
          <a:bodyPr>
            <a:normAutofit/>
          </a:bodyPr>
          <a:lstStyle/>
          <a:p>
            <a:pPr algn="just">
              <a:buFont typeface="Wingdings" panose="05000000000000000000" pitchFamily="2" charset="2"/>
              <a:buChar char="ü"/>
            </a:pPr>
            <a:r>
              <a:rPr lang="it-IT" dirty="0"/>
              <a:t>L’ aliquota pensionistica maturata al 31/12/2011 non può essere ulteriormente incrementata in quanto dal 2012 la quota di pensione si calcola su un sistema interamente contributivo.</a:t>
            </a:r>
          </a:p>
          <a:p>
            <a:pPr algn="just">
              <a:buFont typeface="Wingdings" panose="05000000000000000000" pitchFamily="2" charset="2"/>
              <a:buChar char="ü"/>
            </a:pPr>
            <a:r>
              <a:rPr lang="it-IT" dirty="0"/>
              <a:t>Nel caso che la massima anzianità contributiva già sussista al 31/12/2011 il calcolo contributivo consente di valorizzare gli incrementi di pensione che non potrebbero essere valorizzati con il sistema retributivo</a:t>
            </a:r>
          </a:p>
          <a:p>
            <a:pPr algn="just">
              <a:buFont typeface="Wingdings" panose="05000000000000000000" pitchFamily="2" charset="2"/>
              <a:buChar char="ü"/>
            </a:pPr>
            <a:r>
              <a:rPr lang="it-IT" dirty="0"/>
              <a:t>L’ istituto dei sei scatti viene trasformato in un aumento figurativo pari al 15% dello stipendio e si somma alla retribuzione imponibile per il calcolo del montante.</a:t>
            </a:r>
          </a:p>
          <a:p>
            <a:pPr>
              <a:buFont typeface="Wingdings" panose="05000000000000000000" pitchFamily="2" charset="2"/>
              <a:buChar char="ü"/>
            </a:pPr>
            <a:endParaRPr lang="it-IT"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20</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369411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 calcmode="lin" valueType="num">
                                      <p:cBhvr>
                                        <p:cTn id="15"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11">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11">
                                            <p:txEl>
                                              <p:pRg st="1" end="1"/>
                                            </p:txEl>
                                          </p:spTgt>
                                        </p:tgtEl>
                                        <p:attrNameLst>
                                          <p:attrName>style.visibility</p:attrName>
                                        </p:attrNameLst>
                                      </p:cBhvr>
                                      <p:to>
                                        <p:strVal val="visible"/>
                                      </p:to>
                                    </p:set>
                                    <p:anim calcmode="lin" valueType="num">
                                      <p:cBhvr>
                                        <p:cTn id="24"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11">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anim calcmode="lin" valueType="num">
                                      <p:cBhvr>
                                        <p:cTn id="33"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639DE-7258-4E51-AA60-DB33D90B4ADA}"/>
              </a:ext>
            </a:extLst>
          </p:cNvPr>
          <p:cNvSpPr>
            <a:spLocks noGrp="1"/>
          </p:cNvSpPr>
          <p:nvPr>
            <p:ph type="title"/>
          </p:nvPr>
        </p:nvSpPr>
        <p:spPr>
          <a:xfrm>
            <a:off x="838200" y="365126"/>
            <a:ext cx="10515600" cy="702768"/>
          </a:xfrm>
        </p:spPr>
        <p:txBody>
          <a:bodyPr>
            <a:normAutofit fontScale="90000"/>
          </a:bodyPr>
          <a:lstStyle/>
          <a:p>
            <a:pPr algn="ctr"/>
            <a:r>
              <a:rPr lang="it-IT" sz="4900" b="1" dirty="0">
                <a:solidFill>
                  <a:srgbClr val="FF0000"/>
                </a:solidFill>
              </a:rPr>
              <a:t>Entrata in vigore del D.L. 201/2011</a:t>
            </a:r>
            <a:br>
              <a:rPr lang="it-IT" sz="2800" dirty="0"/>
            </a:br>
            <a:endParaRPr lang="it-IT" sz="2800" dirty="0"/>
          </a:p>
        </p:txBody>
      </p:sp>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38200" y="1219201"/>
            <a:ext cx="10515600" cy="4739805"/>
          </a:xfrm>
        </p:spPr>
        <p:txBody>
          <a:bodyPr/>
          <a:lstStyle/>
          <a:p>
            <a:pPr marL="0" indent="0">
              <a:buNone/>
            </a:pPr>
            <a:r>
              <a:rPr lang="it-IT" dirty="0"/>
              <a:t>La pensione viene calcolata in «pro quota» , nel nostro caso , calcolo retributivo al 31/12/2011, contributivo puro dal 01/01/2012</a:t>
            </a:r>
          </a:p>
          <a:p>
            <a:pPr lvl="1">
              <a:buFont typeface="Wingdings" panose="05000000000000000000" pitchFamily="2" charset="2"/>
              <a:buChar char="Ø"/>
            </a:pPr>
            <a:r>
              <a:rPr lang="it-IT" sz="2800" dirty="0"/>
              <a:t> cessato dal 01/09/2012 a domanda , con un periodo contributivo pari a 240 giorni</a:t>
            </a:r>
          </a:p>
          <a:p>
            <a:pPr lvl="1">
              <a:buFont typeface="Wingdings" panose="05000000000000000000" pitchFamily="2" charset="2"/>
              <a:buChar char="Ø"/>
            </a:pPr>
            <a:r>
              <a:rPr lang="it-IT" sz="2800" dirty="0"/>
              <a:t>R.M.P. = € 39,000,00 + 13^ = € 42.250,00</a:t>
            </a:r>
          </a:p>
          <a:p>
            <a:pPr lvl="1">
              <a:buFont typeface="Wingdings" panose="05000000000000000000" pitchFamily="2" charset="2"/>
              <a:buChar char="Ø"/>
            </a:pPr>
            <a:r>
              <a:rPr lang="it-IT" sz="2800" dirty="0"/>
              <a:t>Importo calcolato dei sei scatti rapportato in tredicesimi:</a:t>
            </a:r>
          </a:p>
          <a:p>
            <a:pPr marL="457200" lvl="1" indent="0">
              <a:buNone/>
            </a:pPr>
            <a:r>
              <a:rPr lang="it-IT" sz="2800" dirty="0"/>
              <a:t> € 3.614,37/12*13 = € 3.915,56</a:t>
            </a:r>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21</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132284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 calcmode="lin" valueType="num">
                                      <p:cBhvr>
                                        <p:cTn id="16"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 calcmode="lin" valueType="num">
                                      <p:cBhvr>
                                        <p:cTn id="25"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11">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nodeType="clickEffect">
                                  <p:stCondLst>
                                    <p:cond delay="0"/>
                                  </p:stCondLst>
                                  <p:childTnLst>
                                    <p:set>
                                      <p:cBhvr>
                                        <p:cTn id="33" dur="1" fill="hold">
                                          <p:stCondLst>
                                            <p:cond delay="0"/>
                                          </p:stCondLst>
                                        </p:cTn>
                                        <p:tgtEl>
                                          <p:spTgt spid="11">
                                            <p:txEl>
                                              <p:pRg st="2" end="2"/>
                                            </p:txEl>
                                          </p:spTgt>
                                        </p:tgtEl>
                                        <p:attrNameLst>
                                          <p:attrName>style.visibility</p:attrName>
                                        </p:attrNameLst>
                                      </p:cBhvr>
                                      <p:to>
                                        <p:strVal val="visible"/>
                                      </p:to>
                                    </p:set>
                                    <p:anim calcmode="lin" valueType="num">
                                      <p:cBhvr>
                                        <p:cTn id="34"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11">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nodeType="click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anim calcmode="lin" valueType="num">
                                      <p:cBhvr>
                                        <p:cTn id="43"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11">
                                            <p:txEl>
                                              <p:pRg st="3" end="3"/>
                                            </p:txEl>
                                          </p:spTgt>
                                        </p:tgtEl>
                                      </p:cBhvr>
                                    </p:animEffect>
                                  </p:childTnLst>
                                </p:cTn>
                              </p:par>
                              <p:par>
                                <p:cTn id="48" presetID="54" presetClass="entr" presetSubtype="0" accel="100000" fill="hold" nodeType="withEffect">
                                  <p:stCondLst>
                                    <p:cond delay="0"/>
                                  </p:stCondLst>
                                  <p:childTnLst>
                                    <p:set>
                                      <p:cBhvr>
                                        <p:cTn id="49" dur="1" fill="hold">
                                          <p:stCondLst>
                                            <p:cond delay="0"/>
                                          </p:stCondLst>
                                        </p:cTn>
                                        <p:tgtEl>
                                          <p:spTgt spid="11">
                                            <p:txEl>
                                              <p:pRg st="4" end="4"/>
                                            </p:txEl>
                                          </p:spTgt>
                                        </p:tgtEl>
                                        <p:attrNameLst>
                                          <p:attrName>style.visibility</p:attrName>
                                        </p:attrNameLst>
                                      </p:cBhvr>
                                      <p:to>
                                        <p:strVal val="visible"/>
                                      </p:to>
                                    </p:set>
                                    <p:anim calcmode="lin" valueType="num">
                                      <p:cBhvr>
                                        <p:cTn id="50"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51"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52"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53"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54"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24133" y="906855"/>
            <a:ext cx="10515600" cy="4739805"/>
          </a:xfrm>
        </p:spPr>
        <p:txBody>
          <a:bodyPr>
            <a:normAutofit fontScale="92500" lnSpcReduction="20000"/>
          </a:bodyPr>
          <a:lstStyle/>
          <a:p>
            <a:pPr>
              <a:buFont typeface="Wingdings" panose="05000000000000000000" pitchFamily="2" charset="2"/>
              <a:buChar char="Ø"/>
            </a:pPr>
            <a:r>
              <a:rPr lang="it-IT" dirty="0"/>
              <a:t>La R.M.P. più l’ importo dei sei scatti rapportato al periodo dà l’imponibile dell’ anno 2012</a:t>
            </a:r>
          </a:p>
          <a:p>
            <a:pPr marL="0" indent="0">
              <a:buNone/>
            </a:pPr>
            <a:r>
              <a:rPr lang="it-IT" dirty="0"/>
              <a:t>  € 42.250,00 + € 3.915,56 = €46.165,56:360 * 240 = € 30.777,04</a:t>
            </a:r>
          </a:p>
          <a:p>
            <a:pPr>
              <a:buFont typeface="Wingdings" panose="05000000000000000000" pitchFamily="2" charset="2"/>
              <a:buChar char="Ø"/>
            </a:pPr>
            <a:r>
              <a:rPr lang="it-IT" dirty="0"/>
              <a:t>L’ imponibile dell’ anno corrente per l’aliquota di computo (33%) dà il montante contributivo dell’ anno corrente </a:t>
            </a:r>
          </a:p>
          <a:p>
            <a:pPr marL="0" indent="0">
              <a:buNone/>
            </a:pPr>
            <a:r>
              <a:rPr lang="it-IT" dirty="0"/>
              <a:t>   € 30.777,04 x 33% = € 10.156,42</a:t>
            </a:r>
          </a:p>
          <a:p>
            <a:pPr>
              <a:buFont typeface="Wingdings" panose="05000000000000000000" pitchFamily="2" charset="2"/>
              <a:buChar char="Ø"/>
            </a:pPr>
            <a:r>
              <a:rPr lang="it-IT" dirty="0"/>
              <a:t>Il montante contributivo diviso il coefficiente di cui alla tabella A della Legge 335/95 rapportato all’ età alla cessazione (speranza di vita)</a:t>
            </a:r>
          </a:p>
          <a:p>
            <a:pPr marL="0" indent="0">
              <a:buNone/>
            </a:pPr>
            <a:r>
              <a:rPr lang="it-IT" dirty="0"/>
              <a:t>   €10.156,42 x 22,627 = € 448,86 (importo sei scatti quota contributiva 2012)</a:t>
            </a:r>
          </a:p>
          <a:p>
            <a:pPr marL="0" indent="0">
              <a:buNone/>
            </a:pPr>
            <a:r>
              <a:rPr lang="it-IT" dirty="0"/>
              <a:t> </a:t>
            </a:r>
          </a:p>
          <a:p>
            <a:pPr marL="0" indent="0">
              <a:buNone/>
            </a:pPr>
            <a:r>
              <a:rPr lang="it-IT" dirty="0"/>
              <a:t>*per gli statali le quote contributive vengono calcolate in tredicesimi e      rapportati in dodicesimi ( € 448,86 : 13 * 12 = € 414,33)</a:t>
            </a:r>
          </a:p>
          <a:p>
            <a:pPr marL="0" indent="0">
              <a:buNone/>
            </a:pPr>
            <a:endParaRPr lang="it-IT"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22</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320278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11">
                                            <p:txEl>
                                              <p:pRg st="0" end="0"/>
                                            </p:txEl>
                                          </p:spTgt>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15"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16"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7"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18" dur="500"/>
                                        <p:tgtEl>
                                          <p:spTgt spid="1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4" presetClass="entr" presetSubtype="0" accel="100000"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 calcmode="lin" valueType="num">
                                      <p:cBhvr>
                                        <p:cTn id="23"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11">
                                            <p:txEl>
                                              <p:pRg st="2" end="2"/>
                                            </p:txEl>
                                          </p:spTgt>
                                        </p:tgtEl>
                                      </p:cBhvr>
                                    </p:animEffect>
                                  </p:childTnLst>
                                </p:cTn>
                              </p:par>
                              <p:par>
                                <p:cTn id="28" presetID="54" presetClass="entr" presetSubtype="0" accel="100000" fill="hold" nodeType="withEffect">
                                  <p:stCondLst>
                                    <p:cond delay="0"/>
                                  </p:stCondLst>
                                  <p:childTnLst>
                                    <p:set>
                                      <p:cBhvr>
                                        <p:cTn id="29" dur="1" fill="hold">
                                          <p:stCondLst>
                                            <p:cond delay="0"/>
                                          </p:stCondLst>
                                        </p:cTn>
                                        <p:tgtEl>
                                          <p:spTgt spid="11">
                                            <p:txEl>
                                              <p:pRg st="3" end="3"/>
                                            </p:txEl>
                                          </p:spTgt>
                                        </p:tgtEl>
                                        <p:attrNameLst>
                                          <p:attrName>style.visibility</p:attrName>
                                        </p:attrNameLst>
                                      </p:cBhvr>
                                      <p:to>
                                        <p:strVal val="visible"/>
                                      </p:to>
                                    </p:set>
                                    <p:anim calcmode="lin" valueType="num">
                                      <p:cBhvr>
                                        <p:cTn id="30"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31"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32"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33"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34" dur="500"/>
                                        <p:tgtEl>
                                          <p:spTgt spid="11">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anim calcmode="lin" valueType="num">
                                      <p:cBhvr>
                                        <p:cTn id="39"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40"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41"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42"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43" dur="500"/>
                                        <p:tgtEl>
                                          <p:spTgt spid="11">
                                            <p:txEl>
                                              <p:pRg st="4" end="4"/>
                                            </p:txEl>
                                          </p:spTgt>
                                        </p:tgtEl>
                                      </p:cBhvr>
                                    </p:animEffect>
                                  </p:childTnLst>
                                </p:cTn>
                              </p:par>
                              <p:par>
                                <p:cTn id="44" presetID="54" presetClass="entr" presetSubtype="0" accel="100000" fill="hold" nodeType="withEffect">
                                  <p:stCondLst>
                                    <p:cond delay="0"/>
                                  </p:stCondLst>
                                  <p:childTnLst>
                                    <p:set>
                                      <p:cBhvr>
                                        <p:cTn id="45" dur="1" fill="hold">
                                          <p:stCondLst>
                                            <p:cond delay="0"/>
                                          </p:stCondLst>
                                        </p:cTn>
                                        <p:tgtEl>
                                          <p:spTgt spid="11">
                                            <p:txEl>
                                              <p:pRg st="5" end="5"/>
                                            </p:txEl>
                                          </p:spTgt>
                                        </p:tgtEl>
                                        <p:attrNameLst>
                                          <p:attrName>style.visibility</p:attrName>
                                        </p:attrNameLst>
                                      </p:cBhvr>
                                      <p:to>
                                        <p:strVal val="visible"/>
                                      </p:to>
                                    </p:set>
                                    <p:anim calcmode="lin" valueType="num">
                                      <p:cBhvr>
                                        <p:cTn id="46" dur="500" fill="hold"/>
                                        <p:tgtEl>
                                          <p:spTgt spid="11">
                                            <p:txEl>
                                              <p:pRg st="5" end="5"/>
                                            </p:txEl>
                                          </p:spTgt>
                                        </p:tgtEl>
                                        <p:attrNameLst>
                                          <p:attrName>ppt_w</p:attrName>
                                        </p:attrNameLst>
                                      </p:cBhvr>
                                      <p:tavLst>
                                        <p:tav tm="0">
                                          <p:val>
                                            <p:strVal val="#ppt_w*0.05"/>
                                          </p:val>
                                        </p:tav>
                                        <p:tav tm="100000">
                                          <p:val>
                                            <p:strVal val="#ppt_w"/>
                                          </p:val>
                                        </p:tav>
                                      </p:tavLst>
                                    </p:anim>
                                    <p:anim calcmode="lin" valueType="num">
                                      <p:cBhvr>
                                        <p:cTn id="47" dur="500" fill="hold"/>
                                        <p:tgtEl>
                                          <p:spTgt spid="11">
                                            <p:txEl>
                                              <p:pRg st="5" end="5"/>
                                            </p:txEl>
                                          </p:spTgt>
                                        </p:tgtEl>
                                        <p:attrNameLst>
                                          <p:attrName>ppt_h</p:attrName>
                                        </p:attrNameLst>
                                      </p:cBhvr>
                                      <p:tavLst>
                                        <p:tav tm="0">
                                          <p:val>
                                            <p:strVal val="#ppt_h"/>
                                          </p:val>
                                        </p:tav>
                                        <p:tav tm="100000">
                                          <p:val>
                                            <p:strVal val="#ppt_h"/>
                                          </p:val>
                                        </p:tav>
                                      </p:tavLst>
                                    </p:anim>
                                    <p:anim calcmode="lin" valueType="num">
                                      <p:cBhvr>
                                        <p:cTn id="48" dur="5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49" dur="500" fill="hold"/>
                                        <p:tgtEl>
                                          <p:spTgt spid="11">
                                            <p:txEl>
                                              <p:pRg st="5" end="5"/>
                                            </p:txEl>
                                          </p:spTgt>
                                        </p:tgtEl>
                                        <p:attrNameLst>
                                          <p:attrName>ppt_y</p:attrName>
                                        </p:attrNameLst>
                                      </p:cBhvr>
                                      <p:tavLst>
                                        <p:tav tm="0">
                                          <p:val>
                                            <p:strVal val="#ppt_y"/>
                                          </p:val>
                                        </p:tav>
                                        <p:tav tm="100000">
                                          <p:val>
                                            <p:strVal val="#ppt_y"/>
                                          </p:val>
                                        </p:tav>
                                      </p:tavLst>
                                    </p:anim>
                                    <p:animEffect transition="in" filter="fade">
                                      <p:cBhvr>
                                        <p:cTn id="50" dur="500"/>
                                        <p:tgtEl>
                                          <p:spTgt spid="11">
                                            <p:txEl>
                                              <p:pRg st="5" end="5"/>
                                            </p:txEl>
                                          </p:spTgt>
                                        </p:tgtEl>
                                      </p:cBhvr>
                                    </p:animEffect>
                                  </p:childTnLst>
                                </p:cTn>
                              </p:par>
                              <p:par>
                                <p:cTn id="51" presetID="54" presetClass="entr" presetSubtype="0" accel="100000" fill="hold" nodeType="withEffect">
                                  <p:stCondLst>
                                    <p:cond delay="0"/>
                                  </p:stCondLst>
                                  <p:childTnLst>
                                    <p:set>
                                      <p:cBhvr>
                                        <p:cTn id="52" dur="1" fill="hold">
                                          <p:stCondLst>
                                            <p:cond delay="0"/>
                                          </p:stCondLst>
                                        </p:cTn>
                                        <p:tgtEl>
                                          <p:spTgt spid="11">
                                            <p:txEl>
                                              <p:pRg st="6" end="6"/>
                                            </p:txEl>
                                          </p:spTgt>
                                        </p:tgtEl>
                                        <p:attrNameLst>
                                          <p:attrName>style.visibility</p:attrName>
                                        </p:attrNameLst>
                                      </p:cBhvr>
                                      <p:to>
                                        <p:strVal val="visible"/>
                                      </p:to>
                                    </p:set>
                                    <p:anim calcmode="lin" valueType="num">
                                      <p:cBhvr>
                                        <p:cTn id="53" dur="500" fill="hold"/>
                                        <p:tgtEl>
                                          <p:spTgt spid="11">
                                            <p:txEl>
                                              <p:pRg st="6" end="6"/>
                                            </p:txEl>
                                          </p:spTgt>
                                        </p:tgtEl>
                                        <p:attrNameLst>
                                          <p:attrName>ppt_w</p:attrName>
                                        </p:attrNameLst>
                                      </p:cBhvr>
                                      <p:tavLst>
                                        <p:tav tm="0">
                                          <p:val>
                                            <p:strVal val="#ppt_w*0.05"/>
                                          </p:val>
                                        </p:tav>
                                        <p:tav tm="100000">
                                          <p:val>
                                            <p:strVal val="#ppt_w"/>
                                          </p:val>
                                        </p:tav>
                                      </p:tavLst>
                                    </p:anim>
                                    <p:anim calcmode="lin" valueType="num">
                                      <p:cBhvr>
                                        <p:cTn id="54" dur="500" fill="hold"/>
                                        <p:tgtEl>
                                          <p:spTgt spid="11">
                                            <p:txEl>
                                              <p:pRg st="6" end="6"/>
                                            </p:txEl>
                                          </p:spTgt>
                                        </p:tgtEl>
                                        <p:attrNameLst>
                                          <p:attrName>ppt_h</p:attrName>
                                        </p:attrNameLst>
                                      </p:cBhvr>
                                      <p:tavLst>
                                        <p:tav tm="0">
                                          <p:val>
                                            <p:strVal val="#ppt_h"/>
                                          </p:val>
                                        </p:tav>
                                        <p:tav tm="100000">
                                          <p:val>
                                            <p:strVal val="#ppt_h"/>
                                          </p:val>
                                        </p:tav>
                                      </p:tavLst>
                                    </p:anim>
                                    <p:anim calcmode="lin" valueType="num">
                                      <p:cBhvr>
                                        <p:cTn id="55" dur="5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56" dur="500" fill="hold"/>
                                        <p:tgtEl>
                                          <p:spTgt spid="11">
                                            <p:txEl>
                                              <p:pRg st="6" end="6"/>
                                            </p:txEl>
                                          </p:spTgt>
                                        </p:tgtEl>
                                        <p:attrNameLst>
                                          <p:attrName>ppt_y</p:attrName>
                                        </p:attrNameLst>
                                      </p:cBhvr>
                                      <p:tavLst>
                                        <p:tav tm="0">
                                          <p:val>
                                            <p:strVal val="#ppt_y"/>
                                          </p:val>
                                        </p:tav>
                                        <p:tav tm="100000">
                                          <p:val>
                                            <p:strVal val="#ppt_y"/>
                                          </p:val>
                                        </p:tav>
                                      </p:tavLst>
                                    </p:anim>
                                    <p:animEffect transition="in" filter="fade">
                                      <p:cBhvr>
                                        <p:cTn id="57" dur="500"/>
                                        <p:tgtEl>
                                          <p:spTgt spid="11">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4" presetClass="entr" presetSubtype="0" accel="100000" fill="hold" nodeType="clickEffect">
                                  <p:stCondLst>
                                    <p:cond delay="0"/>
                                  </p:stCondLst>
                                  <p:childTnLst>
                                    <p:set>
                                      <p:cBhvr>
                                        <p:cTn id="61" dur="1" fill="hold">
                                          <p:stCondLst>
                                            <p:cond delay="0"/>
                                          </p:stCondLst>
                                        </p:cTn>
                                        <p:tgtEl>
                                          <p:spTgt spid="11">
                                            <p:txEl>
                                              <p:pRg st="7" end="7"/>
                                            </p:txEl>
                                          </p:spTgt>
                                        </p:tgtEl>
                                        <p:attrNameLst>
                                          <p:attrName>style.visibility</p:attrName>
                                        </p:attrNameLst>
                                      </p:cBhvr>
                                      <p:to>
                                        <p:strVal val="visible"/>
                                      </p:to>
                                    </p:set>
                                    <p:anim calcmode="lin" valueType="num">
                                      <p:cBhvr>
                                        <p:cTn id="62" dur="500" fill="hold"/>
                                        <p:tgtEl>
                                          <p:spTgt spid="11">
                                            <p:txEl>
                                              <p:pRg st="7" end="7"/>
                                            </p:txEl>
                                          </p:spTgt>
                                        </p:tgtEl>
                                        <p:attrNameLst>
                                          <p:attrName>ppt_w</p:attrName>
                                        </p:attrNameLst>
                                      </p:cBhvr>
                                      <p:tavLst>
                                        <p:tav tm="0">
                                          <p:val>
                                            <p:strVal val="#ppt_w*0.05"/>
                                          </p:val>
                                        </p:tav>
                                        <p:tav tm="100000">
                                          <p:val>
                                            <p:strVal val="#ppt_w"/>
                                          </p:val>
                                        </p:tav>
                                      </p:tavLst>
                                    </p:anim>
                                    <p:anim calcmode="lin" valueType="num">
                                      <p:cBhvr>
                                        <p:cTn id="63" dur="500" fill="hold"/>
                                        <p:tgtEl>
                                          <p:spTgt spid="11">
                                            <p:txEl>
                                              <p:pRg st="7" end="7"/>
                                            </p:txEl>
                                          </p:spTgt>
                                        </p:tgtEl>
                                        <p:attrNameLst>
                                          <p:attrName>ppt_h</p:attrName>
                                        </p:attrNameLst>
                                      </p:cBhvr>
                                      <p:tavLst>
                                        <p:tav tm="0">
                                          <p:val>
                                            <p:strVal val="#ppt_h"/>
                                          </p:val>
                                        </p:tav>
                                        <p:tav tm="100000">
                                          <p:val>
                                            <p:strVal val="#ppt_h"/>
                                          </p:val>
                                        </p:tav>
                                      </p:tavLst>
                                    </p:anim>
                                    <p:anim calcmode="lin" valueType="num">
                                      <p:cBhvr>
                                        <p:cTn id="64" dur="5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65" dur="500" fill="hold"/>
                                        <p:tgtEl>
                                          <p:spTgt spid="11">
                                            <p:txEl>
                                              <p:pRg st="7" end="7"/>
                                            </p:txEl>
                                          </p:spTgt>
                                        </p:tgtEl>
                                        <p:attrNameLst>
                                          <p:attrName>ppt_y</p:attrName>
                                        </p:attrNameLst>
                                      </p:cBhvr>
                                      <p:tavLst>
                                        <p:tav tm="0">
                                          <p:val>
                                            <p:strVal val="#ppt_y"/>
                                          </p:val>
                                        </p:tav>
                                        <p:tav tm="100000">
                                          <p:val>
                                            <p:strVal val="#ppt_y"/>
                                          </p:val>
                                        </p:tav>
                                      </p:tavLst>
                                    </p:anim>
                                    <p:animEffect transition="in" filter="fade">
                                      <p:cBhvr>
                                        <p:cTn id="66" dur="5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38200" y="712765"/>
            <a:ext cx="10515600" cy="4739805"/>
          </a:xfrm>
        </p:spPr>
        <p:txBody>
          <a:bodyPr>
            <a:normAutofit/>
          </a:bodyPr>
          <a:lstStyle/>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r>
              <a:rPr lang="it-IT" dirty="0"/>
              <a:t>L’ importo complessivo della pensione da porre in pagamento sarà formata da due quote</a:t>
            </a:r>
          </a:p>
          <a:p>
            <a:pPr>
              <a:buFont typeface="Wingdings" panose="05000000000000000000" pitchFamily="2" charset="2"/>
              <a:buChar char="Ø"/>
            </a:pPr>
            <a:r>
              <a:rPr lang="it-IT" dirty="0"/>
              <a:t>Pensione al 31/12/2011 = € 34.913,49 + importo quota contributiva sei scatti € 414,33</a:t>
            </a:r>
          </a:p>
          <a:p>
            <a:pPr>
              <a:buFont typeface="Wingdings" panose="05000000000000000000" pitchFamily="2" charset="2"/>
              <a:buChar char="Ø"/>
            </a:pPr>
            <a:r>
              <a:rPr lang="it-IT" dirty="0"/>
              <a:t>Importo complessivo di pensione = € 35.327,82</a:t>
            </a:r>
          </a:p>
          <a:p>
            <a:pPr>
              <a:buFont typeface="Wingdings" panose="05000000000000000000" pitchFamily="2" charset="2"/>
              <a:buChar char="Ø"/>
            </a:pPr>
            <a:endParaRPr lang="it-IT" dirty="0"/>
          </a:p>
          <a:p>
            <a:pPr marL="0" indent="0">
              <a:buNone/>
            </a:pPr>
            <a:endParaRPr lang="it-IT" dirty="0"/>
          </a:p>
          <a:p>
            <a:pPr>
              <a:buFont typeface="Wingdings" panose="05000000000000000000" pitchFamily="2" charset="2"/>
              <a:buChar char="Ø"/>
            </a:pPr>
            <a:endParaRPr lang="it-IT"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23</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395691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 calcmode="lin" valueType="num">
                                      <p:cBhvr>
                                        <p:cTn id="7"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8"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9"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0"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11" dur="500"/>
                                        <p:tgtEl>
                                          <p:spTgt spid="11">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 calcmode="lin" valueType="num">
                                      <p:cBhvr>
                                        <p:cTn id="16"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17"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18"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19"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20" dur="500"/>
                                        <p:tgtEl>
                                          <p:spTgt spid="1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p:cTn id="25"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26"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27"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8"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29"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639DE-7258-4E51-AA60-DB33D90B4ADA}"/>
              </a:ext>
            </a:extLst>
          </p:cNvPr>
          <p:cNvSpPr>
            <a:spLocks noGrp="1"/>
          </p:cNvSpPr>
          <p:nvPr>
            <p:ph type="title"/>
          </p:nvPr>
        </p:nvSpPr>
        <p:spPr>
          <a:xfrm>
            <a:off x="866335" y="604276"/>
            <a:ext cx="10515600" cy="702768"/>
          </a:xfrm>
        </p:spPr>
        <p:txBody>
          <a:bodyPr>
            <a:normAutofit fontScale="90000"/>
          </a:bodyPr>
          <a:lstStyle/>
          <a:p>
            <a:pPr algn="just"/>
            <a:r>
              <a:rPr lang="it-IT" sz="3700" b="1" dirty="0">
                <a:solidFill>
                  <a:srgbClr val="FF0000"/>
                </a:solidFill>
              </a:rPr>
              <a:t>Come è calcolata la ritenuta per il recupero  dell’ onere contributivo previsto per la concessione dei sei scatti???</a:t>
            </a:r>
            <a:br>
              <a:rPr lang="it-IT" sz="2800" dirty="0"/>
            </a:br>
            <a:endParaRPr lang="it-IT" sz="2800" dirty="0"/>
          </a:p>
        </p:txBody>
      </p:sp>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795997" y="1261404"/>
            <a:ext cx="10515600" cy="4739805"/>
          </a:xfrm>
        </p:spPr>
        <p:txBody>
          <a:bodyPr>
            <a:normAutofit/>
          </a:bodyPr>
          <a:lstStyle/>
          <a:p>
            <a:pPr algn="just">
              <a:buFont typeface="Wingdings" panose="05000000000000000000" pitchFamily="2" charset="2"/>
              <a:buChar char="Ø"/>
            </a:pPr>
            <a:r>
              <a:rPr lang="it-IT" dirty="0"/>
              <a:t>messaggio INPS nr. 21234 del 31/12/2012</a:t>
            </a:r>
          </a:p>
          <a:p>
            <a:pPr lvl="1" algn="just">
              <a:buNone/>
            </a:pPr>
            <a:r>
              <a:rPr lang="it-IT" sz="2000" dirty="0">
                <a:latin typeface="Bahnschrift Light Condensed" panose="020B0502040204020203" pitchFamily="34" charset="0"/>
              </a:rPr>
              <a:t>	</a:t>
            </a:r>
            <a:r>
              <a:rPr lang="it-IT" dirty="0">
                <a:latin typeface="Bahnschrift Light Condensed" panose="020B0502040204020203" pitchFamily="34" charset="0"/>
              </a:rPr>
              <a:t>a decorrere dal 01/01/2012 per il personale in attività di servizio, l’ onere contributivo previsto per la concessione dei sei aumenti periodici di stipendio va determinato secondo quanto stabilito dal comma 3 art. 4 del D.L.gs 165/87 ovvero applicando la ritenuta pensionistica (8.80%) prevista a carico del lavoratore, sulla maggiorazione figurativa del 15% dello stipendio</a:t>
            </a:r>
            <a:endParaRPr lang="it-IT" dirty="0"/>
          </a:p>
          <a:p>
            <a:pPr algn="just">
              <a:buFont typeface="Wingdings" panose="05000000000000000000" pitchFamily="2" charset="2"/>
              <a:buChar char="Ø"/>
            </a:pPr>
            <a:r>
              <a:rPr lang="it-IT" dirty="0"/>
              <a:t>In pratica per coloro che al 31/12/2011 hanno una pensione calcolata con il sistema retributivo a decorrere dal 01/01/2012 l’ importo della ritenuta non è più calcolato in % nella misura massima del 0,40% (Tab. A D.L.gs 165/97) ma con le modalità previste per chi ha il trattamento pensionistico liquidato in tutto o in parte con il sistema contributivo</a:t>
            </a:r>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24</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193370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 calcmode="lin" valueType="num">
                                      <p:cBhvr>
                                        <p:cTn id="15"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11">
                                            <p:txEl>
                                              <p:pRg st="0" end="0"/>
                                            </p:txEl>
                                          </p:spTgt>
                                        </p:tgtEl>
                                      </p:cBhvr>
                                    </p:animEffect>
                                  </p:childTnLst>
                                </p:cTn>
                              </p:par>
                              <p:par>
                                <p:cTn id="20" presetID="54" presetClass="entr" presetSubtype="0" accel="100000" fill="hold" nodeType="with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 calcmode="lin" valueType="num">
                                      <p:cBhvr>
                                        <p:cTn id="22"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23"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24"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5"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26" dur="500"/>
                                        <p:tgtEl>
                                          <p:spTgt spid="11">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4" presetClass="entr" presetSubtype="0" accel="10000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 calcmode="lin" valueType="num">
                                      <p:cBhvr>
                                        <p:cTn id="31"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32"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33"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34"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35"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38200" y="698696"/>
            <a:ext cx="10515600" cy="4739805"/>
          </a:xfrm>
        </p:spPr>
        <p:txBody>
          <a:bodyPr>
            <a:normAutofit fontScale="92500" lnSpcReduction="10000"/>
          </a:bodyPr>
          <a:lstStyle/>
          <a:p>
            <a:pPr>
              <a:buFont typeface="Wingdings" panose="05000000000000000000" pitchFamily="2" charset="2"/>
              <a:buChar char="Ø"/>
            </a:pPr>
            <a:r>
              <a:rPr lang="it-IT" dirty="0"/>
              <a:t>Maresciallo Capo cessato dal servizio il 01/09/2012 con un età anagrafica  di 54 anni nato il 23/08/1958</a:t>
            </a:r>
          </a:p>
          <a:p>
            <a:pPr>
              <a:buFont typeface="Wingdings" panose="05000000000000000000" pitchFamily="2" charset="2"/>
              <a:buChar char="Ø"/>
            </a:pPr>
            <a:r>
              <a:rPr lang="it-IT" dirty="0"/>
              <a:t>Limite di età  per la vecchiaia : 60 anni</a:t>
            </a:r>
          </a:p>
          <a:p>
            <a:pPr>
              <a:buFont typeface="Wingdings" panose="05000000000000000000" pitchFamily="2" charset="2"/>
              <a:buChar char="Ø"/>
            </a:pPr>
            <a:r>
              <a:rPr lang="it-IT" dirty="0"/>
              <a:t>Data di compimento dell’ età 23/08/2018</a:t>
            </a:r>
          </a:p>
          <a:p>
            <a:pPr>
              <a:buFont typeface="Wingdings" panose="05000000000000000000" pitchFamily="2" charset="2"/>
              <a:buChar char="Ø"/>
            </a:pPr>
            <a:r>
              <a:rPr lang="it-IT" dirty="0"/>
              <a:t>Numero mesi mancanti al compimento dei 60 anni:</a:t>
            </a:r>
          </a:p>
          <a:p>
            <a:pPr>
              <a:buFont typeface="Wingdings" panose="05000000000000000000" pitchFamily="2" charset="2"/>
              <a:buChar char="Ø"/>
            </a:pPr>
            <a:r>
              <a:rPr lang="it-IT" dirty="0"/>
              <a:t> 72mesi</a:t>
            </a:r>
          </a:p>
          <a:p>
            <a:pPr>
              <a:buFont typeface="Wingdings" panose="05000000000000000000" pitchFamily="2" charset="2"/>
              <a:buChar char="Ø"/>
            </a:pPr>
            <a:r>
              <a:rPr lang="it-IT" dirty="0"/>
              <a:t>importo dei sei scatti € 3.583,223:12*13 = € 3.881,83</a:t>
            </a:r>
          </a:p>
          <a:p>
            <a:pPr>
              <a:buFont typeface="Wingdings" panose="05000000000000000000" pitchFamily="2" charset="2"/>
              <a:buChar char="Ø"/>
            </a:pPr>
            <a:r>
              <a:rPr lang="it-IT" dirty="0"/>
              <a:t>Aliquota contributiva 8,80%</a:t>
            </a:r>
          </a:p>
          <a:p>
            <a:pPr>
              <a:buFont typeface="Wingdings" panose="05000000000000000000" pitchFamily="2" charset="2"/>
              <a:buChar char="Ø"/>
            </a:pPr>
            <a:r>
              <a:rPr lang="it-IT" dirty="0"/>
              <a:t>Contributo annuo € 3.881.60 x 8,80% = € 341,60</a:t>
            </a:r>
          </a:p>
          <a:p>
            <a:pPr>
              <a:buFont typeface="Wingdings" panose="05000000000000000000" pitchFamily="2" charset="2"/>
              <a:buChar char="Ø"/>
            </a:pPr>
            <a:r>
              <a:rPr lang="it-IT" dirty="0"/>
              <a:t>Contributo mensile € 28,47</a:t>
            </a:r>
          </a:p>
          <a:p>
            <a:pPr>
              <a:buFont typeface="Wingdings" panose="05000000000000000000" pitchFamily="2" charset="2"/>
              <a:buChar char="Ø"/>
            </a:pPr>
            <a:r>
              <a:rPr lang="it-IT" dirty="0"/>
              <a:t>Importo complessivo da pagare € 2.049,84</a:t>
            </a:r>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25</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289668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11">
                                            <p:txEl>
                                              <p:pRg st="0" end="0"/>
                                            </p:txEl>
                                          </p:spTgt>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15"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16"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7"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18" dur="500"/>
                                        <p:tgtEl>
                                          <p:spTgt spid="11">
                                            <p:txEl>
                                              <p:pRg st="1" end="1"/>
                                            </p:txEl>
                                          </p:spTgt>
                                        </p:tgtEl>
                                      </p:cBhvr>
                                    </p:animEffect>
                                  </p:childTnLst>
                                </p:cTn>
                              </p:par>
                              <p:par>
                                <p:cTn id="19" presetID="54" presetClass="entr" presetSubtype="0" accel="100000" fill="hold" nodeType="with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 calcmode="lin" valueType="num">
                                      <p:cBhvr>
                                        <p:cTn id="21"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22"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23"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24"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25" dur="500"/>
                                        <p:tgtEl>
                                          <p:spTgt spid="11">
                                            <p:txEl>
                                              <p:pRg st="2" end="2"/>
                                            </p:txEl>
                                          </p:spTgt>
                                        </p:tgtEl>
                                      </p:cBhvr>
                                    </p:animEffect>
                                  </p:childTnLst>
                                </p:cTn>
                              </p:par>
                              <p:par>
                                <p:cTn id="26" presetID="54" presetClass="entr" presetSubtype="0" accel="100000" fill="hold" nodeType="with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 calcmode="lin" valueType="num">
                                      <p:cBhvr>
                                        <p:cTn id="28"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29"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30"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31"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32" dur="500"/>
                                        <p:tgtEl>
                                          <p:spTgt spid="11">
                                            <p:txEl>
                                              <p:pRg st="3" end="3"/>
                                            </p:txEl>
                                          </p:spTgt>
                                        </p:tgtEl>
                                      </p:cBhvr>
                                    </p:animEffect>
                                  </p:childTnLst>
                                </p:cTn>
                              </p:par>
                              <p:par>
                                <p:cTn id="33" presetID="54" presetClass="entr" presetSubtype="0" accel="100000" fill="hold" nodeType="with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 calcmode="lin" valueType="num">
                                      <p:cBhvr>
                                        <p:cTn id="35"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36"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37"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38"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39" dur="500"/>
                                        <p:tgtEl>
                                          <p:spTgt spid="11">
                                            <p:txEl>
                                              <p:pRg st="4" end="4"/>
                                            </p:txEl>
                                          </p:spTgt>
                                        </p:tgtEl>
                                      </p:cBhvr>
                                    </p:animEffect>
                                  </p:childTnLst>
                                </p:cTn>
                              </p:par>
                              <p:par>
                                <p:cTn id="40" presetID="54" presetClass="entr" presetSubtype="0" accel="100000" fill="hold" nodeType="with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 calcmode="lin" valueType="num">
                                      <p:cBhvr>
                                        <p:cTn id="42" dur="500" fill="hold"/>
                                        <p:tgtEl>
                                          <p:spTgt spid="11">
                                            <p:txEl>
                                              <p:pRg st="5" end="5"/>
                                            </p:txEl>
                                          </p:spTgt>
                                        </p:tgtEl>
                                        <p:attrNameLst>
                                          <p:attrName>ppt_w</p:attrName>
                                        </p:attrNameLst>
                                      </p:cBhvr>
                                      <p:tavLst>
                                        <p:tav tm="0">
                                          <p:val>
                                            <p:strVal val="#ppt_w*0.05"/>
                                          </p:val>
                                        </p:tav>
                                        <p:tav tm="100000">
                                          <p:val>
                                            <p:strVal val="#ppt_w"/>
                                          </p:val>
                                        </p:tav>
                                      </p:tavLst>
                                    </p:anim>
                                    <p:anim calcmode="lin" valueType="num">
                                      <p:cBhvr>
                                        <p:cTn id="43" dur="500" fill="hold"/>
                                        <p:tgtEl>
                                          <p:spTgt spid="11">
                                            <p:txEl>
                                              <p:pRg st="5" end="5"/>
                                            </p:txEl>
                                          </p:spTgt>
                                        </p:tgtEl>
                                        <p:attrNameLst>
                                          <p:attrName>ppt_h</p:attrName>
                                        </p:attrNameLst>
                                      </p:cBhvr>
                                      <p:tavLst>
                                        <p:tav tm="0">
                                          <p:val>
                                            <p:strVal val="#ppt_h"/>
                                          </p:val>
                                        </p:tav>
                                        <p:tav tm="100000">
                                          <p:val>
                                            <p:strVal val="#ppt_h"/>
                                          </p:val>
                                        </p:tav>
                                      </p:tavLst>
                                    </p:anim>
                                    <p:anim calcmode="lin" valueType="num">
                                      <p:cBhvr>
                                        <p:cTn id="44" dur="5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45" dur="500" fill="hold"/>
                                        <p:tgtEl>
                                          <p:spTgt spid="11">
                                            <p:txEl>
                                              <p:pRg st="5" end="5"/>
                                            </p:txEl>
                                          </p:spTgt>
                                        </p:tgtEl>
                                        <p:attrNameLst>
                                          <p:attrName>ppt_y</p:attrName>
                                        </p:attrNameLst>
                                      </p:cBhvr>
                                      <p:tavLst>
                                        <p:tav tm="0">
                                          <p:val>
                                            <p:strVal val="#ppt_y"/>
                                          </p:val>
                                        </p:tav>
                                        <p:tav tm="100000">
                                          <p:val>
                                            <p:strVal val="#ppt_y"/>
                                          </p:val>
                                        </p:tav>
                                      </p:tavLst>
                                    </p:anim>
                                    <p:animEffect transition="in" filter="fade">
                                      <p:cBhvr>
                                        <p:cTn id="46" dur="500"/>
                                        <p:tgtEl>
                                          <p:spTgt spid="11">
                                            <p:txEl>
                                              <p:pRg st="5" end="5"/>
                                            </p:txEl>
                                          </p:spTgt>
                                        </p:tgtEl>
                                      </p:cBhvr>
                                    </p:animEffect>
                                  </p:childTnLst>
                                </p:cTn>
                              </p:par>
                              <p:par>
                                <p:cTn id="47" presetID="54" presetClass="entr" presetSubtype="0" accel="100000" fill="hold"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anim calcmode="lin" valueType="num">
                                      <p:cBhvr>
                                        <p:cTn id="49" dur="500" fill="hold"/>
                                        <p:tgtEl>
                                          <p:spTgt spid="11">
                                            <p:txEl>
                                              <p:pRg st="6" end="6"/>
                                            </p:txEl>
                                          </p:spTgt>
                                        </p:tgtEl>
                                        <p:attrNameLst>
                                          <p:attrName>ppt_w</p:attrName>
                                        </p:attrNameLst>
                                      </p:cBhvr>
                                      <p:tavLst>
                                        <p:tav tm="0">
                                          <p:val>
                                            <p:strVal val="#ppt_w*0.05"/>
                                          </p:val>
                                        </p:tav>
                                        <p:tav tm="100000">
                                          <p:val>
                                            <p:strVal val="#ppt_w"/>
                                          </p:val>
                                        </p:tav>
                                      </p:tavLst>
                                    </p:anim>
                                    <p:anim calcmode="lin" valueType="num">
                                      <p:cBhvr>
                                        <p:cTn id="50" dur="500" fill="hold"/>
                                        <p:tgtEl>
                                          <p:spTgt spid="11">
                                            <p:txEl>
                                              <p:pRg st="6" end="6"/>
                                            </p:txEl>
                                          </p:spTgt>
                                        </p:tgtEl>
                                        <p:attrNameLst>
                                          <p:attrName>ppt_h</p:attrName>
                                        </p:attrNameLst>
                                      </p:cBhvr>
                                      <p:tavLst>
                                        <p:tav tm="0">
                                          <p:val>
                                            <p:strVal val="#ppt_h"/>
                                          </p:val>
                                        </p:tav>
                                        <p:tav tm="100000">
                                          <p:val>
                                            <p:strVal val="#ppt_h"/>
                                          </p:val>
                                        </p:tav>
                                      </p:tavLst>
                                    </p:anim>
                                    <p:anim calcmode="lin" valueType="num">
                                      <p:cBhvr>
                                        <p:cTn id="51" dur="5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52" dur="500" fill="hold"/>
                                        <p:tgtEl>
                                          <p:spTgt spid="11">
                                            <p:txEl>
                                              <p:pRg st="6" end="6"/>
                                            </p:txEl>
                                          </p:spTgt>
                                        </p:tgtEl>
                                        <p:attrNameLst>
                                          <p:attrName>ppt_y</p:attrName>
                                        </p:attrNameLst>
                                      </p:cBhvr>
                                      <p:tavLst>
                                        <p:tav tm="0">
                                          <p:val>
                                            <p:strVal val="#ppt_y"/>
                                          </p:val>
                                        </p:tav>
                                        <p:tav tm="100000">
                                          <p:val>
                                            <p:strVal val="#ppt_y"/>
                                          </p:val>
                                        </p:tav>
                                      </p:tavLst>
                                    </p:anim>
                                    <p:animEffect transition="in" filter="fade">
                                      <p:cBhvr>
                                        <p:cTn id="53" dur="500"/>
                                        <p:tgtEl>
                                          <p:spTgt spid="11">
                                            <p:txEl>
                                              <p:pRg st="6" end="6"/>
                                            </p:txEl>
                                          </p:spTgt>
                                        </p:tgtEl>
                                      </p:cBhvr>
                                    </p:animEffect>
                                  </p:childTnLst>
                                </p:cTn>
                              </p:par>
                              <p:par>
                                <p:cTn id="54" presetID="54" presetClass="entr" presetSubtype="0" accel="100000" fill="hold" nodeType="withEffect">
                                  <p:stCondLst>
                                    <p:cond delay="0"/>
                                  </p:stCondLst>
                                  <p:childTnLst>
                                    <p:set>
                                      <p:cBhvr>
                                        <p:cTn id="55" dur="1" fill="hold">
                                          <p:stCondLst>
                                            <p:cond delay="0"/>
                                          </p:stCondLst>
                                        </p:cTn>
                                        <p:tgtEl>
                                          <p:spTgt spid="11">
                                            <p:txEl>
                                              <p:pRg st="7" end="7"/>
                                            </p:txEl>
                                          </p:spTgt>
                                        </p:tgtEl>
                                        <p:attrNameLst>
                                          <p:attrName>style.visibility</p:attrName>
                                        </p:attrNameLst>
                                      </p:cBhvr>
                                      <p:to>
                                        <p:strVal val="visible"/>
                                      </p:to>
                                    </p:set>
                                    <p:anim calcmode="lin" valueType="num">
                                      <p:cBhvr>
                                        <p:cTn id="56" dur="500" fill="hold"/>
                                        <p:tgtEl>
                                          <p:spTgt spid="11">
                                            <p:txEl>
                                              <p:pRg st="7" end="7"/>
                                            </p:txEl>
                                          </p:spTgt>
                                        </p:tgtEl>
                                        <p:attrNameLst>
                                          <p:attrName>ppt_w</p:attrName>
                                        </p:attrNameLst>
                                      </p:cBhvr>
                                      <p:tavLst>
                                        <p:tav tm="0">
                                          <p:val>
                                            <p:strVal val="#ppt_w*0.05"/>
                                          </p:val>
                                        </p:tav>
                                        <p:tav tm="100000">
                                          <p:val>
                                            <p:strVal val="#ppt_w"/>
                                          </p:val>
                                        </p:tav>
                                      </p:tavLst>
                                    </p:anim>
                                    <p:anim calcmode="lin" valueType="num">
                                      <p:cBhvr>
                                        <p:cTn id="57" dur="500" fill="hold"/>
                                        <p:tgtEl>
                                          <p:spTgt spid="11">
                                            <p:txEl>
                                              <p:pRg st="7" end="7"/>
                                            </p:txEl>
                                          </p:spTgt>
                                        </p:tgtEl>
                                        <p:attrNameLst>
                                          <p:attrName>ppt_h</p:attrName>
                                        </p:attrNameLst>
                                      </p:cBhvr>
                                      <p:tavLst>
                                        <p:tav tm="0">
                                          <p:val>
                                            <p:strVal val="#ppt_h"/>
                                          </p:val>
                                        </p:tav>
                                        <p:tav tm="100000">
                                          <p:val>
                                            <p:strVal val="#ppt_h"/>
                                          </p:val>
                                        </p:tav>
                                      </p:tavLst>
                                    </p:anim>
                                    <p:anim calcmode="lin" valueType="num">
                                      <p:cBhvr>
                                        <p:cTn id="58" dur="5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59" dur="500" fill="hold"/>
                                        <p:tgtEl>
                                          <p:spTgt spid="11">
                                            <p:txEl>
                                              <p:pRg st="7" end="7"/>
                                            </p:txEl>
                                          </p:spTgt>
                                        </p:tgtEl>
                                        <p:attrNameLst>
                                          <p:attrName>ppt_y</p:attrName>
                                        </p:attrNameLst>
                                      </p:cBhvr>
                                      <p:tavLst>
                                        <p:tav tm="0">
                                          <p:val>
                                            <p:strVal val="#ppt_y"/>
                                          </p:val>
                                        </p:tav>
                                        <p:tav tm="100000">
                                          <p:val>
                                            <p:strVal val="#ppt_y"/>
                                          </p:val>
                                        </p:tav>
                                      </p:tavLst>
                                    </p:anim>
                                    <p:animEffect transition="in" filter="fade">
                                      <p:cBhvr>
                                        <p:cTn id="60" dur="500"/>
                                        <p:tgtEl>
                                          <p:spTgt spid="11">
                                            <p:txEl>
                                              <p:pRg st="7" end="7"/>
                                            </p:txEl>
                                          </p:spTgt>
                                        </p:tgtEl>
                                      </p:cBhvr>
                                    </p:animEffect>
                                  </p:childTnLst>
                                </p:cTn>
                              </p:par>
                              <p:par>
                                <p:cTn id="61" presetID="54" presetClass="entr" presetSubtype="0" accel="100000" fill="hold" nodeType="withEffect">
                                  <p:stCondLst>
                                    <p:cond delay="0"/>
                                  </p:stCondLst>
                                  <p:childTnLst>
                                    <p:set>
                                      <p:cBhvr>
                                        <p:cTn id="62" dur="1" fill="hold">
                                          <p:stCondLst>
                                            <p:cond delay="0"/>
                                          </p:stCondLst>
                                        </p:cTn>
                                        <p:tgtEl>
                                          <p:spTgt spid="11">
                                            <p:txEl>
                                              <p:pRg st="8" end="8"/>
                                            </p:txEl>
                                          </p:spTgt>
                                        </p:tgtEl>
                                        <p:attrNameLst>
                                          <p:attrName>style.visibility</p:attrName>
                                        </p:attrNameLst>
                                      </p:cBhvr>
                                      <p:to>
                                        <p:strVal val="visible"/>
                                      </p:to>
                                    </p:set>
                                    <p:anim calcmode="lin" valueType="num">
                                      <p:cBhvr>
                                        <p:cTn id="63" dur="500" fill="hold"/>
                                        <p:tgtEl>
                                          <p:spTgt spid="11">
                                            <p:txEl>
                                              <p:pRg st="8" end="8"/>
                                            </p:txEl>
                                          </p:spTgt>
                                        </p:tgtEl>
                                        <p:attrNameLst>
                                          <p:attrName>ppt_w</p:attrName>
                                        </p:attrNameLst>
                                      </p:cBhvr>
                                      <p:tavLst>
                                        <p:tav tm="0">
                                          <p:val>
                                            <p:strVal val="#ppt_w*0.05"/>
                                          </p:val>
                                        </p:tav>
                                        <p:tav tm="100000">
                                          <p:val>
                                            <p:strVal val="#ppt_w"/>
                                          </p:val>
                                        </p:tav>
                                      </p:tavLst>
                                    </p:anim>
                                    <p:anim calcmode="lin" valueType="num">
                                      <p:cBhvr>
                                        <p:cTn id="64" dur="500" fill="hold"/>
                                        <p:tgtEl>
                                          <p:spTgt spid="11">
                                            <p:txEl>
                                              <p:pRg st="8" end="8"/>
                                            </p:txEl>
                                          </p:spTgt>
                                        </p:tgtEl>
                                        <p:attrNameLst>
                                          <p:attrName>ppt_h</p:attrName>
                                        </p:attrNameLst>
                                      </p:cBhvr>
                                      <p:tavLst>
                                        <p:tav tm="0">
                                          <p:val>
                                            <p:strVal val="#ppt_h"/>
                                          </p:val>
                                        </p:tav>
                                        <p:tav tm="100000">
                                          <p:val>
                                            <p:strVal val="#ppt_h"/>
                                          </p:val>
                                        </p:tav>
                                      </p:tavLst>
                                    </p:anim>
                                    <p:anim calcmode="lin" valueType="num">
                                      <p:cBhvr>
                                        <p:cTn id="65" dur="500" fill="hold"/>
                                        <p:tgtEl>
                                          <p:spTgt spid="11">
                                            <p:txEl>
                                              <p:pRg st="8" end="8"/>
                                            </p:txEl>
                                          </p:spTgt>
                                        </p:tgtEl>
                                        <p:attrNameLst>
                                          <p:attrName>ppt_x</p:attrName>
                                        </p:attrNameLst>
                                      </p:cBhvr>
                                      <p:tavLst>
                                        <p:tav tm="0">
                                          <p:val>
                                            <p:strVal val="#ppt_x-.2"/>
                                          </p:val>
                                        </p:tav>
                                        <p:tav tm="100000">
                                          <p:val>
                                            <p:strVal val="#ppt_x"/>
                                          </p:val>
                                        </p:tav>
                                      </p:tavLst>
                                    </p:anim>
                                    <p:anim calcmode="lin" valueType="num">
                                      <p:cBhvr>
                                        <p:cTn id="66" dur="500" fill="hold"/>
                                        <p:tgtEl>
                                          <p:spTgt spid="11">
                                            <p:txEl>
                                              <p:pRg st="8" end="8"/>
                                            </p:txEl>
                                          </p:spTgt>
                                        </p:tgtEl>
                                        <p:attrNameLst>
                                          <p:attrName>ppt_y</p:attrName>
                                        </p:attrNameLst>
                                      </p:cBhvr>
                                      <p:tavLst>
                                        <p:tav tm="0">
                                          <p:val>
                                            <p:strVal val="#ppt_y"/>
                                          </p:val>
                                        </p:tav>
                                        <p:tav tm="100000">
                                          <p:val>
                                            <p:strVal val="#ppt_y"/>
                                          </p:val>
                                        </p:tav>
                                      </p:tavLst>
                                    </p:anim>
                                    <p:animEffect transition="in" filter="fade">
                                      <p:cBhvr>
                                        <p:cTn id="67" dur="500"/>
                                        <p:tgtEl>
                                          <p:spTgt spid="11">
                                            <p:txEl>
                                              <p:pRg st="8" end="8"/>
                                            </p:txEl>
                                          </p:spTgt>
                                        </p:tgtEl>
                                      </p:cBhvr>
                                    </p:animEffect>
                                  </p:childTnLst>
                                </p:cTn>
                              </p:par>
                              <p:par>
                                <p:cTn id="68" presetID="54" presetClass="entr" presetSubtype="0" accel="100000" fill="hold" nodeType="withEffect">
                                  <p:stCondLst>
                                    <p:cond delay="0"/>
                                  </p:stCondLst>
                                  <p:childTnLst>
                                    <p:set>
                                      <p:cBhvr>
                                        <p:cTn id="69" dur="1" fill="hold">
                                          <p:stCondLst>
                                            <p:cond delay="0"/>
                                          </p:stCondLst>
                                        </p:cTn>
                                        <p:tgtEl>
                                          <p:spTgt spid="11">
                                            <p:txEl>
                                              <p:pRg st="9" end="9"/>
                                            </p:txEl>
                                          </p:spTgt>
                                        </p:tgtEl>
                                        <p:attrNameLst>
                                          <p:attrName>style.visibility</p:attrName>
                                        </p:attrNameLst>
                                      </p:cBhvr>
                                      <p:to>
                                        <p:strVal val="visible"/>
                                      </p:to>
                                    </p:set>
                                    <p:anim calcmode="lin" valueType="num">
                                      <p:cBhvr>
                                        <p:cTn id="70" dur="500" fill="hold"/>
                                        <p:tgtEl>
                                          <p:spTgt spid="11">
                                            <p:txEl>
                                              <p:pRg st="9" end="9"/>
                                            </p:txEl>
                                          </p:spTgt>
                                        </p:tgtEl>
                                        <p:attrNameLst>
                                          <p:attrName>ppt_w</p:attrName>
                                        </p:attrNameLst>
                                      </p:cBhvr>
                                      <p:tavLst>
                                        <p:tav tm="0">
                                          <p:val>
                                            <p:strVal val="#ppt_w*0.05"/>
                                          </p:val>
                                        </p:tav>
                                        <p:tav tm="100000">
                                          <p:val>
                                            <p:strVal val="#ppt_w"/>
                                          </p:val>
                                        </p:tav>
                                      </p:tavLst>
                                    </p:anim>
                                    <p:anim calcmode="lin" valueType="num">
                                      <p:cBhvr>
                                        <p:cTn id="71" dur="500" fill="hold"/>
                                        <p:tgtEl>
                                          <p:spTgt spid="11">
                                            <p:txEl>
                                              <p:pRg st="9" end="9"/>
                                            </p:txEl>
                                          </p:spTgt>
                                        </p:tgtEl>
                                        <p:attrNameLst>
                                          <p:attrName>ppt_h</p:attrName>
                                        </p:attrNameLst>
                                      </p:cBhvr>
                                      <p:tavLst>
                                        <p:tav tm="0">
                                          <p:val>
                                            <p:strVal val="#ppt_h"/>
                                          </p:val>
                                        </p:tav>
                                        <p:tav tm="100000">
                                          <p:val>
                                            <p:strVal val="#ppt_h"/>
                                          </p:val>
                                        </p:tav>
                                      </p:tavLst>
                                    </p:anim>
                                    <p:anim calcmode="lin" valueType="num">
                                      <p:cBhvr>
                                        <p:cTn id="72" dur="500" fill="hold"/>
                                        <p:tgtEl>
                                          <p:spTgt spid="11">
                                            <p:txEl>
                                              <p:pRg st="9" end="9"/>
                                            </p:txEl>
                                          </p:spTgt>
                                        </p:tgtEl>
                                        <p:attrNameLst>
                                          <p:attrName>ppt_x</p:attrName>
                                        </p:attrNameLst>
                                      </p:cBhvr>
                                      <p:tavLst>
                                        <p:tav tm="0">
                                          <p:val>
                                            <p:strVal val="#ppt_x-.2"/>
                                          </p:val>
                                        </p:tav>
                                        <p:tav tm="100000">
                                          <p:val>
                                            <p:strVal val="#ppt_x"/>
                                          </p:val>
                                        </p:tav>
                                      </p:tavLst>
                                    </p:anim>
                                    <p:anim calcmode="lin" valueType="num">
                                      <p:cBhvr>
                                        <p:cTn id="73" dur="500" fill="hold"/>
                                        <p:tgtEl>
                                          <p:spTgt spid="11">
                                            <p:txEl>
                                              <p:pRg st="9" end="9"/>
                                            </p:txEl>
                                          </p:spTgt>
                                        </p:tgtEl>
                                        <p:attrNameLst>
                                          <p:attrName>ppt_y</p:attrName>
                                        </p:attrNameLst>
                                      </p:cBhvr>
                                      <p:tavLst>
                                        <p:tav tm="0">
                                          <p:val>
                                            <p:strVal val="#ppt_y"/>
                                          </p:val>
                                        </p:tav>
                                        <p:tav tm="100000">
                                          <p:val>
                                            <p:strVal val="#ppt_y"/>
                                          </p:val>
                                        </p:tav>
                                      </p:tavLst>
                                    </p:anim>
                                    <p:animEffect transition="in" filter="fade">
                                      <p:cBhvr>
                                        <p:cTn id="74" dur="500"/>
                                        <p:tgtEl>
                                          <p:spTgt spid="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639DE-7258-4E51-AA60-DB33D90B4ADA}"/>
              </a:ext>
            </a:extLst>
          </p:cNvPr>
          <p:cNvSpPr>
            <a:spLocks noGrp="1"/>
          </p:cNvSpPr>
          <p:nvPr>
            <p:ph type="title"/>
          </p:nvPr>
        </p:nvSpPr>
        <p:spPr>
          <a:xfrm>
            <a:off x="365760" y="533938"/>
            <a:ext cx="11479237" cy="702768"/>
          </a:xfrm>
        </p:spPr>
        <p:txBody>
          <a:bodyPr>
            <a:noAutofit/>
          </a:bodyPr>
          <a:lstStyle/>
          <a:p>
            <a:pPr algn="ctr"/>
            <a:r>
              <a:rPr lang="it-IT" b="1" dirty="0">
                <a:solidFill>
                  <a:srgbClr val="FF0000"/>
                </a:solidFill>
              </a:rPr>
              <a:t>Maggiorazione dei servizi per il personale con iscrizione CTPS</a:t>
            </a:r>
          </a:p>
        </p:txBody>
      </p:sp>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379828" y="1430217"/>
            <a:ext cx="11437034" cy="4739805"/>
          </a:xfrm>
        </p:spPr>
        <p:txBody>
          <a:bodyPr>
            <a:normAutofit lnSpcReduction="10000"/>
          </a:bodyPr>
          <a:lstStyle/>
          <a:p>
            <a:pPr algn="just">
              <a:buNone/>
            </a:pPr>
            <a:r>
              <a:rPr lang="it-IT" dirty="0"/>
              <a:t>	Tutto il personale , sia che appartenga al comparto difesa , sicurezza e soccorso pubblico , che il personale civile dello Stato può essere beneficiario di particolari norme che prevedono una </a:t>
            </a:r>
            <a:r>
              <a:rPr lang="it-IT"/>
              <a:t>maggiorazione dei servizi </a:t>
            </a:r>
            <a:r>
              <a:rPr lang="it-IT" dirty="0"/>
              <a:t>utili a pensione.</a:t>
            </a:r>
          </a:p>
          <a:p>
            <a:pPr algn="just">
              <a:buNone/>
            </a:pPr>
            <a:r>
              <a:rPr lang="it-IT" dirty="0"/>
              <a:t>	</a:t>
            </a:r>
            <a:r>
              <a:rPr lang="it-IT" u="sng" dirty="0"/>
              <a:t>I principali </a:t>
            </a:r>
            <a:r>
              <a:rPr lang="it-IT" dirty="0"/>
              <a:t>riferimenti normativi cui fare riferimento sono:</a:t>
            </a:r>
          </a:p>
          <a:p>
            <a:pPr lvl="1" algn="just">
              <a:buFont typeface="Wingdings" pitchFamily="2" charset="2"/>
              <a:buChar char="Ø"/>
            </a:pPr>
            <a:r>
              <a:rPr lang="it-IT" dirty="0"/>
              <a:t>D.P.R. 1092/73 </a:t>
            </a:r>
            <a:r>
              <a:rPr lang="it-IT" dirty="0">
                <a:effectLst>
                  <a:outerShdw blurRad="38100" dist="38100" dir="2700000" algn="tl">
                    <a:srgbClr val="000000">
                      <a:alpha val="43137"/>
                    </a:srgbClr>
                  </a:outerShdw>
                </a:effectLst>
              </a:rPr>
              <a:t>articoli dal 18 al 50</a:t>
            </a:r>
          </a:p>
          <a:p>
            <a:pPr lvl="1" algn="just">
              <a:buFont typeface="Wingdings" pitchFamily="2" charset="2"/>
              <a:buChar char="Ø"/>
            </a:pPr>
            <a:r>
              <a:rPr lang="it-IT" dirty="0"/>
              <a:t>LEGGE </a:t>
            </a:r>
            <a:r>
              <a:rPr lang="it-IT" dirty="0">
                <a:effectLst>
                  <a:outerShdw blurRad="38100" dist="38100" dir="2700000" algn="tl">
                    <a:srgbClr val="000000">
                      <a:alpha val="43137"/>
                    </a:srgbClr>
                  </a:outerShdw>
                </a:effectLst>
              </a:rPr>
              <a:t>284/1977 (servizio di istituto)</a:t>
            </a:r>
          </a:p>
          <a:p>
            <a:pPr lvl="1" algn="just">
              <a:buFont typeface="Wingdings" pitchFamily="2" charset="2"/>
              <a:buChar char="Ø"/>
            </a:pPr>
            <a:r>
              <a:rPr lang="it-IT" dirty="0"/>
              <a:t>LEGGE 838/73 </a:t>
            </a:r>
            <a:r>
              <a:rPr lang="it-IT" dirty="0">
                <a:effectLst>
                  <a:outerShdw blurRad="38100" dist="38100" dir="2700000" algn="tl">
                    <a:srgbClr val="000000">
                      <a:alpha val="43137"/>
                    </a:srgbClr>
                  </a:outerShdw>
                </a:effectLst>
              </a:rPr>
              <a:t>(servizio presso sedi disagiate o particolarmente disagiate)</a:t>
            </a:r>
          </a:p>
          <a:p>
            <a:pPr lvl="1" algn="just">
              <a:buFont typeface="Wingdings" pitchFamily="2" charset="2"/>
              <a:buChar char="Ø"/>
            </a:pPr>
            <a:r>
              <a:rPr lang="it-IT" dirty="0"/>
              <a:t>LEGGE 388/2000 </a:t>
            </a:r>
            <a:r>
              <a:rPr lang="it-IT" dirty="0">
                <a:effectLst>
                  <a:outerShdw blurRad="38100" dist="38100" dir="2700000" algn="tl">
                    <a:srgbClr val="000000">
                      <a:alpha val="43137"/>
                    </a:srgbClr>
                  </a:outerShdw>
                </a:effectLst>
              </a:rPr>
              <a:t>(lavoro svolto da sordomuti e invalidi con grado di invalidità non inferiore al 74%)</a:t>
            </a:r>
          </a:p>
          <a:p>
            <a:pPr lvl="1" algn="just">
              <a:buFont typeface="Wingdings" pitchFamily="2" charset="2"/>
              <a:buChar char="Ø"/>
            </a:pPr>
            <a:r>
              <a:rPr lang="it-IT" dirty="0"/>
              <a:t>LEGGE 312/80 </a:t>
            </a:r>
            <a:r>
              <a:rPr lang="it-IT" sz="1100" dirty="0"/>
              <a:t>(</a:t>
            </a:r>
            <a:r>
              <a:rPr lang="it-IT" dirty="0">
                <a:effectLst>
                  <a:outerShdw blurRad="38100" dist="38100" dir="2700000" algn="tl">
                    <a:srgbClr val="000000">
                      <a:alpha val="43137"/>
                    </a:srgbClr>
                  </a:outerShdw>
                </a:effectLst>
              </a:rPr>
              <a:t>personale direttivo, docente ed assistente educatore della scuola ed istituzioni statali aventi particolari finalità)</a:t>
            </a:r>
          </a:p>
          <a:p>
            <a:pPr lvl="1" algn="just">
              <a:buFont typeface="Wingdings" pitchFamily="2" charset="2"/>
              <a:buChar char="Ø"/>
            </a:pPr>
            <a:r>
              <a:rPr lang="it-IT" dirty="0"/>
              <a:t>LEGGE 187/76 </a:t>
            </a:r>
            <a:r>
              <a:rPr lang="it-IT" b="1" dirty="0"/>
              <a:t>(</a:t>
            </a:r>
            <a:r>
              <a:rPr lang="it-IT" dirty="0">
                <a:effectLst>
                  <a:outerShdw blurRad="38100" dist="38100" dir="2700000" algn="tl">
                    <a:srgbClr val="000000">
                      <a:alpha val="43137"/>
                    </a:srgbClr>
                  </a:outerShdw>
                </a:effectLst>
              </a:rPr>
              <a:t>impiego operativo di campagna)</a:t>
            </a:r>
          </a:p>
          <a:p>
            <a:pPr>
              <a:buNone/>
            </a:pPr>
            <a:endParaRPr lang="it-IT"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26</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28966865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 calcmode="lin" valueType="num">
                                      <p:cBhvr>
                                        <p:cTn id="16"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 calcmode="lin" valueType="num">
                                      <p:cBhvr>
                                        <p:cTn id="25"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11">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nodeType="clickEffect">
                                  <p:stCondLst>
                                    <p:cond delay="0"/>
                                  </p:stCondLst>
                                  <p:childTnLst>
                                    <p:set>
                                      <p:cBhvr>
                                        <p:cTn id="33" dur="1" fill="hold">
                                          <p:stCondLst>
                                            <p:cond delay="0"/>
                                          </p:stCondLst>
                                        </p:cTn>
                                        <p:tgtEl>
                                          <p:spTgt spid="11">
                                            <p:txEl>
                                              <p:pRg st="2" end="2"/>
                                            </p:txEl>
                                          </p:spTgt>
                                        </p:tgtEl>
                                        <p:attrNameLst>
                                          <p:attrName>style.visibility</p:attrName>
                                        </p:attrNameLst>
                                      </p:cBhvr>
                                      <p:to>
                                        <p:strVal val="visible"/>
                                      </p:to>
                                    </p:set>
                                    <p:anim calcmode="lin" valueType="num">
                                      <p:cBhvr>
                                        <p:cTn id="34"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11">
                                            <p:txEl>
                                              <p:pRg st="2" end="2"/>
                                            </p:txEl>
                                          </p:spTgt>
                                        </p:tgtEl>
                                      </p:cBhvr>
                                    </p:animEffect>
                                  </p:childTnLst>
                                </p:cTn>
                              </p:par>
                              <p:par>
                                <p:cTn id="39" presetID="54" presetClass="entr" presetSubtype="0" accel="100000" fill="hold" nodeType="withEffect">
                                  <p:stCondLst>
                                    <p:cond delay="0"/>
                                  </p:stCondLst>
                                  <p:childTnLst>
                                    <p:set>
                                      <p:cBhvr>
                                        <p:cTn id="40" dur="1" fill="hold">
                                          <p:stCondLst>
                                            <p:cond delay="0"/>
                                          </p:stCondLst>
                                        </p:cTn>
                                        <p:tgtEl>
                                          <p:spTgt spid="11">
                                            <p:txEl>
                                              <p:pRg st="3" end="3"/>
                                            </p:txEl>
                                          </p:spTgt>
                                        </p:tgtEl>
                                        <p:attrNameLst>
                                          <p:attrName>style.visibility</p:attrName>
                                        </p:attrNameLst>
                                      </p:cBhvr>
                                      <p:to>
                                        <p:strVal val="visible"/>
                                      </p:to>
                                    </p:set>
                                    <p:anim calcmode="lin" valueType="num">
                                      <p:cBhvr>
                                        <p:cTn id="41"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42"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43"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44"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45" dur="500"/>
                                        <p:tgtEl>
                                          <p:spTgt spid="11">
                                            <p:txEl>
                                              <p:pRg st="3" end="3"/>
                                            </p:txEl>
                                          </p:spTgt>
                                        </p:tgtEl>
                                      </p:cBhvr>
                                    </p:animEffect>
                                  </p:childTnLst>
                                </p:cTn>
                              </p:par>
                              <p:par>
                                <p:cTn id="46" presetID="54" presetClass="entr" presetSubtype="0" accel="100000" fill="hold" nodeType="withEffect">
                                  <p:stCondLst>
                                    <p:cond delay="0"/>
                                  </p:stCondLst>
                                  <p:childTnLst>
                                    <p:set>
                                      <p:cBhvr>
                                        <p:cTn id="47" dur="1" fill="hold">
                                          <p:stCondLst>
                                            <p:cond delay="0"/>
                                          </p:stCondLst>
                                        </p:cTn>
                                        <p:tgtEl>
                                          <p:spTgt spid="11">
                                            <p:txEl>
                                              <p:pRg st="4" end="4"/>
                                            </p:txEl>
                                          </p:spTgt>
                                        </p:tgtEl>
                                        <p:attrNameLst>
                                          <p:attrName>style.visibility</p:attrName>
                                        </p:attrNameLst>
                                      </p:cBhvr>
                                      <p:to>
                                        <p:strVal val="visible"/>
                                      </p:to>
                                    </p:set>
                                    <p:anim calcmode="lin" valueType="num">
                                      <p:cBhvr>
                                        <p:cTn id="48"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49"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50"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51"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52" dur="500"/>
                                        <p:tgtEl>
                                          <p:spTgt spid="11">
                                            <p:txEl>
                                              <p:pRg st="4" end="4"/>
                                            </p:txEl>
                                          </p:spTgt>
                                        </p:tgtEl>
                                      </p:cBhvr>
                                    </p:animEffect>
                                  </p:childTnLst>
                                </p:cTn>
                              </p:par>
                              <p:par>
                                <p:cTn id="53" presetID="54" presetClass="entr" presetSubtype="0" accel="100000" fill="hold" nodeType="withEffect">
                                  <p:stCondLst>
                                    <p:cond delay="0"/>
                                  </p:stCondLst>
                                  <p:childTnLst>
                                    <p:set>
                                      <p:cBhvr>
                                        <p:cTn id="54" dur="1" fill="hold">
                                          <p:stCondLst>
                                            <p:cond delay="0"/>
                                          </p:stCondLst>
                                        </p:cTn>
                                        <p:tgtEl>
                                          <p:spTgt spid="11">
                                            <p:txEl>
                                              <p:pRg st="5" end="5"/>
                                            </p:txEl>
                                          </p:spTgt>
                                        </p:tgtEl>
                                        <p:attrNameLst>
                                          <p:attrName>style.visibility</p:attrName>
                                        </p:attrNameLst>
                                      </p:cBhvr>
                                      <p:to>
                                        <p:strVal val="visible"/>
                                      </p:to>
                                    </p:set>
                                    <p:anim calcmode="lin" valueType="num">
                                      <p:cBhvr>
                                        <p:cTn id="55" dur="500" fill="hold"/>
                                        <p:tgtEl>
                                          <p:spTgt spid="11">
                                            <p:txEl>
                                              <p:pRg st="5" end="5"/>
                                            </p:txEl>
                                          </p:spTgt>
                                        </p:tgtEl>
                                        <p:attrNameLst>
                                          <p:attrName>ppt_w</p:attrName>
                                        </p:attrNameLst>
                                      </p:cBhvr>
                                      <p:tavLst>
                                        <p:tav tm="0">
                                          <p:val>
                                            <p:strVal val="#ppt_w*0.05"/>
                                          </p:val>
                                        </p:tav>
                                        <p:tav tm="100000">
                                          <p:val>
                                            <p:strVal val="#ppt_w"/>
                                          </p:val>
                                        </p:tav>
                                      </p:tavLst>
                                    </p:anim>
                                    <p:anim calcmode="lin" valueType="num">
                                      <p:cBhvr>
                                        <p:cTn id="56" dur="500" fill="hold"/>
                                        <p:tgtEl>
                                          <p:spTgt spid="11">
                                            <p:txEl>
                                              <p:pRg st="5" end="5"/>
                                            </p:txEl>
                                          </p:spTgt>
                                        </p:tgtEl>
                                        <p:attrNameLst>
                                          <p:attrName>ppt_h</p:attrName>
                                        </p:attrNameLst>
                                      </p:cBhvr>
                                      <p:tavLst>
                                        <p:tav tm="0">
                                          <p:val>
                                            <p:strVal val="#ppt_h"/>
                                          </p:val>
                                        </p:tav>
                                        <p:tav tm="100000">
                                          <p:val>
                                            <p:strVal val="#ppt_h"/>
                                          </p:val>
                                        </p:tav>
                                      </p:tavLst>
                                    </p:anim>
                                    <p:anim calcmode="lin" valueType="num">
                                      <p:cBhvr>
                                        <p:cTn id="57" dur="5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58" dur="500" fill="hold"/>
                                        <p:tgtEl>
                                          <p:spTgt spid="11">
                                            <p:txEl>
                                              <p:pRg st="5" end="5"/>
                                            </p:txEl>
                                          </p:spTgt>
                                        </p:tgtEl>
                                        <p:attrNameLst>
                                          <p:attrName>ppt_y</p:attrName>
                                        </p:attrNameLst>
                                      </p:cBhvr>
                                      <p:tavLst>
                                        <p:tav tm="0">
                                          <p:val>
                                            <p:strVal val="#ppt_y"/>
                                          </p:val>
                                        </p:tav>
                                        <p:tav tm="100000">
                                          <p:val>
                                            <p:strVal val="#ppt_y"/>
                                          </p:val>
                                        </p:tav>
                                      </p:tavLst>
                                    </p:anim>
                                    <p:animEffect transition="in" filter="fade">
                                      <p:cBhvr>
                                        <p:cTn id="59" dur="500"/>
                                        <p:tgtEl>
                                          <p:spTgt spid="11">
                                            <p:txEl>
                                              <p:pRg st="5" end="5"/>
                                            </p:txEl>
                                          </p:spTgt>
                                        </p:tgtEl>
                                      </p:cBhvr>
                                    </p:animEffect>
                                  </p:childTnLst>
                                </p:cTn>
                              </p:par>
                              <p:par>
                                <p:cTn id="60" presetID="54" presetClass="entr" presetSubtype="0" accel="100000" fill="hold" nodeType="withEffect">
                                  <p:stCondLst>
                                    <p:cond delay="0"/>
                                  </p:stCondLst>
                                  <p:childTnLst>
                                    <p:set>
                                      <p:cBhvr>
                                        <p:cTn id="61" dur="1" fill="hold">
                                          <p:stCondLst>
                                            <p:cond delay="0"/>
                                          </p:stCondLst>
                                        </p:cTn>
                                        <p:tgtEl>
                                          <p:spTgt spid="11">
                                            <p:txEl>
                                              <p:pRg st="6" end="6"/>
                                            </p:txEl>
                                          </p:spTgt>
                                        </p:tgtEl>
                                        <p:attrNameLst>
                                          <p:attrName>style.visibility</p:attrName>
                                        </p:attrNameLst>
                                      </p:cBhvr>
                                      <p:to>
                                        <p:strVal val="visible"/>
                                      </p:to>
                                    </p:set>
                                    <p:anim calcmode="lin" valueType="num">
                                      <p:cBhvr>
                                        <p:cTn id="62" dur="500" fill="hold"/>
                                        <p:tgtEl>
                                          <p:spTgt spid="11">
                                            <p:txEl>
                                              <p:pRg st="6" end="6"/>
                                            </p:txEl>
                                          </p:spTgt>
                                        </p:tgtEl>
                                        <p:attrNameLst>
                                          <p:attrName>ppt_w</p:attrName>
                                        </p:attrNameLst>
                                      </p:cBhvr>
                                      <p:tavLst>
                                        <p:tav tm="0">
                                          <p:val>
                                            <p:strVal val="#ppt_w*0.05"/>
                                          </p:val>
                                        </p:tav>
                                        <p:tav tm="100000">
                                          <p:val>
                                            <p:strVal val="#ppt_w"/>
                                          </p:val>
                                        </p:tav>
                                      </p:tavLst>
                                    </p:anim>
                                    <p:anim calcmode="lin" valueType="num">
                                      <p:cBhvr>
                                        <p:cTn id="63" dur="500" fill="hold"/>
                                        <p:tgtEl>
                                          <p:spTgt spid="11">
                                            <p:txEl>
                                              <p:pRg st="6" end="6"/>
                                            </p:txEl>
                                          </p:spTgt>
                                        </p:tgtEl>
                                        <p:attrNameLst>
                                          <p:attrName>ppt_h</p:attrName>
                                        </p:attrNameLst>
                                      </p:cBhvr>
                                      <p:tavLst>
                                        <p:tav tm="0">
                                          <p:val>
                                            <p:strVal val="#ppt_h"/>
                                          </p:val>
                                        </p:tav>
                                        <p:tav tm="100000">
                                          <p:val>
                                            <p:strVal val="#ppt_h"/>
                                          </p:val>
                                        </p:tav>
                                      </p:tavLst>
                                    </p:anim>
                                    <p:anim calcmode="lin" valueType="num">
                                      <p:cBhvr>
                                        <p:cTn id="64" dur="5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65" dur="500" fill="hold"/>
                                        <p:tgtEl>
                                          <p:spTgt spid="11">
                                            <p:txEl>
                                              <p:pRg st="6" end="6"/>
                                            </p:txEl>
                                          </p:spTgt>
                                        </p:tgtEl>
                                        <p:attrNameLst>
                                          <p:attrName>ppt_y</p:attrName>
                                        </p:attrNameLst>
                                      </p:cBhvr>
                                      <p:tavLst>
                                        <p:tav tm="0">
                                          <p:val>
                                            <p:strVal val="#ppt_y"/>
                                          </p:val>
                                        </p:tav>
                                        <p:tav tm="100000">
                                          <p:val>
                                            <p:strVal val="#ppt_y"/>
                                          </p:val>
                                        </p:tav>
                                      </p:tavLst>
                                    </p:anim>
                                    <p:animEffect transition="in" filter="fade">
                                      <p:cBhvr>
                                        <p:cTn id="66" dur="500"/>
                                        <p:tgtEl>
                                          <p:spTgt spid="11">
                                            <p:txEl>
                                              <p:pRg st="6" end="6"/>
                                            </p:txEl>
                                          </p:spTgt>
                                        </p:tgtEl>
                                      </p:cBhvr>
                                    </p:animEffect>
                                  </p:childTnLst>
                                </p:cTn>
                              </p:par>
                              <p:par>
                                <p:cTn id="67" presetID="54" presetClass="entr" presetSubtype="0" accel="100000" fill="hold" nodeType="withEffect">
                                  <p:stCondLst>
                                    <p:cond delay="0"/>
                                  </p:stCondLst>
                                  <p:childTnLst>
                                    <p:set>
                                      <p:cBhvr>
                                        <p:cTn id="68" dur="1" fill="hold">
                                          <p:stCondLst>
                                            <p:cond delay="0"/>
                                          </p:stCondLst>
                                        </p:cTn>
                                        <p:tgtEl>
                                          <p:spTgt spid="11">
                                            <p:txEl>
                                              <p:pRg st="7" end="7"/>
                                            </p:txEl>
                                          </p:spTgt>
                                        </p:tgtEl>
                                        <p:attrNameLst>
                                          <p:attrName>style.visibility</p:attrName>
                                        </p:attrNameLst>
                                      </p:cBhvr>
                                      <p:to>
                                        <p:strVal val="visible"/>
                                      </p:to>
                                    </p:set>
                                    <p:anim calcmode="lin" valueType="num">
                                      <p:cBhvr>
                                        <p:cTn id="69" dur="500" fill="hold"/>
                                        <p:tgtEl>
                                          <p:spTgt spid="11">
                                            <p:txEl>
                                              <p:pRg st="7" end="7"/>
                                            </p:txEl>
                                          </p:spTgt>
                                        </p:tgtEl>
                                        <p:attrNameLst>
                                          <p:attrName>ppt_w</p:attrName>
                                        </p:attrNameLst>
                                      </p:cBhvr>
                                      <p:tavLst>
                                        <p:tav tm="0">
                                          <p:val>
                                            <p:strVal val="#ppt_w*0.05"/>
                                          </p:val>
                                        </p:tav>
                                        <p:tav tm="100000">
                                          <p:val>
                                            <p:strVal val="#ppt_w"/>
                                          </p:val>
                                        </p:tav>
                                      </p:tavLst>
                                    </p:anim>
                                    <p:anim calcmode="lin" valueType="num">
                                      <p:cBhvr>
                                        <p:cTn id="70" dur="500" fill="hold"/>
                                        <p:tgtEl>
                                          <p:spTgt spid="11">
                                            <p:txEl>
                                              <p:pRg st="7" end="7"/>
                                            </p:txEl>
                                          </p:spTgt>
                                        </p:tgtEl>
                                        <p:attrNameLst>
                                          <p:attrName>ppt_h</p:attrName>
                                        </p:attrNameLst>
                                      </p:cBhvr>
                                      <p:tavLst>
                                        <p:tav tm="0">
                                          <p:val>
                                            <p:strVal val="#ppt_h"/>
                                          </p:val>
                                        </p:tav>
                                        <p:tav tm="100000">
                                          <p:val>
                                            <p:strVal val="#ppt_h"/>
                                          </p:val>
                                        </p:tav>
                                      </p:tavLst>
                                    </p:anim>
                                    <p:anim calcmode="lin" valueType="num">
                                      <p:cBhvr>
                                        <p:cTn id="71" dur="5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72" dur="500" fill="hold"/>
                                        <p:tgtEl>
                                          <p:spTgt spid="11">
                                            <p:txEl>
                                              <p:pRg st="7" end="7"/>
                                            </p:txEl>
                                          </p:spTgt>
                                        </p:tgtEl>
                                        <p:attrNameLst>
                                          <p:attrName>ppt_y</p:attrName>
                                        </p:attrNameLst>
                                      </p:cBhvr>
                                      <p:tavLst>
                                        <p:tav tm="0">
                                          <p:val>
                                            <p:strVal val="#ppt_y"/>
                                          </p:val>
                                        </p:tav>
                                        <p:tav tm="100000">
                                          <p:val>
                                            <p:strVal val="#ppt_y"/>
                                          </p:val>
                                        </p:tav>
                                      </p:tavLst>
                                    </p:anim>
                                    <p:animEffect transition="in" filter="fade">
                                      <p:cBhvr>
                                        <p:cTn id="73" dur="5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639DE-7258-4E51-AA60-DB33D90B4ADA}"/>
              </a:ext>
            </a:extLst>
          </p:cNvPr>
          <p:cNvSpPr>
            <a:spLocks noGrp="1"/>
          </p:cNvSpPr>
          <p:nvPr>
            <p:ph type="title"/>
          </p:nvPr>
        </p:nvSpPr>
        <p:spPr>
          <a:xfrm>
            <a:off x="838200" y="365126"/>
            <a:ext cx="10515600" cy="702768"/>
          </a:xfrm>
        </p:spPr>
        <p:txBody>
          <a:bodyPr>
            <a:normAutofit/>
          </a:bodyPr>
          <a:lstStyle/>
          <a:p>
            <a:pPr algn="ctr"/>
            <a:r>
              <a:rPr lang="it-IT" b="1" dirty="0">
                <a:solidFill>
                  <a:srgbClr val="FF0000"/>
                </a:solidFill>
              </a:rPr>
              <a:t>In particolare</a:t>
            </a:r>
          </a:p>
        </p:txBody>
      </p:sp>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38200" y="1219201"/>
            <a:ext cx="10515600" cy="4739805"/>
          </a:xfrm>
        </p:spPr>
        <p:txBody>
          <a:bodyPr>
            <a:normAutofit/>
          </a:bodyPr>
          <a:lstStyle/>
          <a:p>
            <a:pPr>
              <a:buFont typeface="Wingdings" pitchFamily="2" charset="2"/>
              <a:buChar char="Ø"/>
            </a:pPr>
            <a:r>
              <a:rPr lang="it-IT" dirty="0"/>
              <a:t>Navigazione su costa (art 19 D.P.R. 1092/73)</a:t>
            </a:r>
          </a:p>
          <a:p>
            <a:pPr>
              <a:buFont typeface="Wingdings" pitchFamily="2" charset="2"/>
              <a:buChar char="Ø"/>
            </a:pPr>
            <a:r>
              <a:rPr lang="it-IT" dirty="0"/>
              <a:t>Indennità di volo (art. 20 D.P.R. 1092/73</a:t>
            </a:r>
          </a:p>
          <a:p>
            <a:pPr>
              <a:buFont typeface="Wingdings" pitchFamily="2" charset="2"/>
              <a:buChar char="Ø"/>
            </a:pPr>
            <a:r>
              <a:rPr lang="it-IT" dirty="0"/>
              <a:t>Indennità di confine (art. 21 D.P.R. 1092/73)</a:t>
            </a:r>
          </a:p>
          <a:p>
            <a:pPr>
              <a:buFont typeface="Wingdings" pitchFamily="2" charset="2"/>
              <a:buChar char="Ø"/>
            </a:pPr>
            <a:r>
              <a:rPr lang="it-IT" dirty="0"/>
              <a:t>Servizio di istituto (art. 3 c. 5 legge 284/77)</a:t>
            </a:r>
          </a:p>
          <a:p>
            <a:pPr>
              <a:buFont typeface="Wingdings" pitchFamily="2" charset="2"/>
              <a:buChar char="Ø"/>
            </a:pPr>
            <a:r>
              <a:rPr lang="it-IT" dirty="0"/>
              <a:t>Servizio estero (art. 23 D.P.R. 1092/73 e art. 8 legge 838/73)</a:t>
            </a:r>
          </a:p>
          <a:p>
            <a:pPr>
              <a:buFont typeface="Wingdings" pitchFamily="2" charset="2"/>
              <a:buChar char="Ø"/>
            </a:pPr>
            <a:r>
              <a:rPr lang="it-IT" dirty="0"/>
              <a:t>Impiego operativo di campagna (legge 187/76)</a:t>
            </a:r>
          </a:p>
          <a:p>
            <a:pPr>
              <a:buFont typeface="Wingdings" pitchFamily="2" charset="2"/>
              <a:buChar char="Ø"/>
            </a:pPr>
            <a:r>
              <a:rPr lang="it-IT" dirty="0"/>
              <a:t>Decreto Legislativo 165/97</a:t>
            </a:r>
          </a:p>
          <a:p>
            <a:pPr>
              <a:buNone/>
            </a:pPr>
            <a:r>
              <a:rPr lang="it-IT" dirty="0"/>
              <a:t>	Con percezione delle relative indennità , ove previsto, il servizio è aumentato nelle misure previste dalle singole disposizioni </a:t>
            </a:r>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27</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289668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 calcmode="lin" valueType="num">
                                      <p:cBhvr>
                                        <p:cTn id="15"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11">
                                            <p:txEl>
                                              <p:pRg st="0" end="0"/>
                                            </p:txEl>
                                          </p:spTgt>
                                        </p:tgtEl>
                                      </p:cBhvr>
                                    </p:animEffect>
                                  </p:childTnLst>
                                </p:cTn>
                              </p:par>
                              <p:par>
                                <p:cTn id="20" presetID="54" presetClass="entr" presetSubtype="0" accel="100000" fill="hold" nodeType="with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 calcmode="lin" valueType="num">
                                      <p:cBhvr>
                                        <p:cTn id="22"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23"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24"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5"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26" dur="500"/>
                                        <p:tgtEl>
                                          <p:spTgt spid="11">
                                            <p:txEl>
                                              <p:pRg st="1" end="1"/>
                                            </p:txEl>
                                          </p:spTgt>
                                        </p:tgtEl>
                                      </p:cBhvr>
                                    </p:animEffect>
                                  </p:childTnLst>
                                </p:cTn>
                              </p:par>
                              <p:par>
                                <p:cTn id="27" presetID="54" presetClass="entr" presetSubtype="0" accel="100000" fill="hold" nodeType="with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anim calcmode="lin" valueType="num">
                                      <p:cBhvr>
                                        <p:cTn id="29"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30"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31"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32"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33" dur="500"/>
                                        <p:tgtEl>
                                          <p:spTgt spid="11">
                                            <p:txEl>
                                              <p:pRg st="2" end="2"/>
                                            </p:txEl>
                                          </p:spTgt>
                                        </p:tgtEl>
                                      </p:cBhvr>
                                    </p:animEffect>
                                  </p:childTnLst>
                                </p:cTn>
                              </p:par>
                              <p:par>
                                <p:cTn id="34" presetID="54" presetClass="entr" presetSubtype="0" accel="100000" fill="hold" nodeType="withEffect">
                                  <p:stCondLst>
                                    <p:cond delay="0"/>
                                  </p:stCondLst>
                                  <p:childTnLst>
                                    <p:set>
                                      <p:cBhvr>
                                        <p:cTn id="35" dur="1" fill="hold">
                                          <p:stCondLst>
                                            <p:cond delay="0"/>
                                          </p:stCondLst>
                                        </p:cTn>
                                        <p:tgtEl>
                                          <p:spTgt spid="11">
                                            <p:txEl>
                                              <p:pRg st="3" end="3"/>
                                            </p:txEl>
                                          </p:spTgt>
                                        </p:tgtEl>
                                        <p:attrNameLst>
                                          <p:attrName>style.visibility</p:attrName>
                                        </p:attrNameLst>
                                      </p:cBhvr>
                                      <p:to>
                                        <p:strVal val="visible"/>
                                      </p:to>
                                    </p:set>
                                    <p:anim calcmode="lin" valueType="num">
                                      <p:cBhvr>
                                        <p:cTn id="36"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37"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38"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39"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40" dur="500"/>
                                        <p:tgtEl>
                                          <p:spTgt spid="11">
                                            <p:txEl>
                                              <p:pRg st="3" end="3"/>
                                            </p:txEl>
                                          </p:spTgt>
                                        </p:tgtEl>
                                      </p:cBhvr>
                                    </p:animEffect>
                                  </p:childTnLst>
                                </p:cTn>
                              </p:par>
                              <p:par>
                                <p:cTn id="41" presetID="54" presetClass="entr" presetSubtype="0" accel="100000" fill="hold" nodeType="withEffect">
                                  <p:stCondLst>
                                    <p:cond delay="0"/>
                                  </p:stCondLst>
                                  <p:childTnLst>
                                    <p:set>
                                      <p:cBhvr>
                                        <p:cTn id="42" dur="1" fill="hold">
                                          <p:stCondLst>
                                            <p:cond delay="0"/>
                                          </p:stCondLst>
                                        </p:cTn>
                                        <p:tgtEl>
                                          <p:spTgt spid="11">
                                            <p:txEl>
                                              <p:pRg st="4" end="4"/>
                                            </p:txEl>
                                          </p:spTgt>
                                        </p:tgtEl>
                                        <p:attrNameLst>
                                          <p:attrName>style.visibility</p:attrName>
                                        </p:attrNameLst>
                                      </p:cBhvr>
                                      <p:to>
                                        <p:strVal val="visible"/>
                                      </p:to>
                                    </p:set>
                                    <p:anim calcmode="lin" valueType="num">
                                      <p:cBhvr>
                                        <p:cTn id="43"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11">
                                            <p:txEl>
                                              <p:pRg st="4" end="4"/>
                                            </p:txEl>
                                          </p:spTgt>
                                        </p:tgtEl>
                                      </p:cBhvr>
                                    </p:animEffect>
                                  </p:childTnLst>
                                </p:cTn>
                              </p:par>
                              <p:par>
                                <p:cTn id="48" presetID="54" presetClass="entr" presetSubtype="0" accel="100000" fill="hold" nodeType="withEffect">
                                  <p:stCondLst>
                                    <p:cond delay="0"/>
                                  </p:stCondLst>
                                  <p:childTnLst>
                                    <p:set>
                                      <p:cBhvr>
                                        <p:cTn id="49" dur="1" fill="hold">
                                          <p:stCondLst>
                                            <p:cond delay="0"/>
                                          </p:stCondLst>
                                        </p:cTn>
                                        <p:tgtEl>
                                          <p:spTgt spid="11">
                                            <p:txEl>
                                              <p:pRg st="5" end="5"/>
                                            </p:txEl>
                                          </p:spTgt>
                                        </p:tgtEl>
                                        <p:attrNameLst>
                                          <p:attrName>style.visibility</p:attrName>
                                        </p:attrNameLst>
                                      </p:cBhvr>
                                      <p:to>
                                        <p:strVal val="visible"/>
                                      </p:to>
                                    </p:set>
                                    <p:anim calcmode="lin" valueType="num">
                                      <p:cBhvr>
                                        <p:cTn id="50" dur="500" fill="hold"/>
                                        <p:tgtEl>
                                          <p:spTgt spid="11">
                                            <p:txEl>
                                              <p:pRg st="5" end="5"/>
                                            </p:txEl>
                                          </p:spTgt>
                                        </p:tgtEl>
                                        <p:attrNameLst>
                                          <p:attrName>ppt_w</p:attrName>
                                        </p:attrNameLst>
                                      </p:cBhvr>
                                      <p:tavLst>
                                        <p:tav tm="0">
                                          <p:val>
                                            <p:strVal val="#ppt_w*0.05"/>
                                          </p:val>
                                        </p:tav>
                                        <p:tav tm="100000">
                                          <p:val>
                                            <p:strVal val="#ppt_w"/>
                                          </p:val>
                                        </p:tav>
                                      </p:tavLst>
                                    </p:anim>
                                    <p:anim calcmode="lin" valueType="num">
                                      <p:cBhvr>
                                        <p:cTn id="51" dur="500" fill="hold"/>
                                        <p:tgtEl>
                                          <p:spTgt spid="11">
                                            <p:txEl>
                                              <p:pRg st="5" end="5"/>
                                            </p:txEl>
                                          </p:spTgt>
                                        </p:tgtEl>
                                        <p:attrNameLst>
                                          <p:attrName>ppt_h</p:attrName>
                                        </p:attrNameLst>
                                      </p:cBhvr>
                                      <p:tavLst>
                                        <p:tav tm="0">
                                          <p:val>
                                            <p:strVal val="#ppt_h"/>
                                          </p:val>
                                        </p:tav>
                                        <p:tav tm="100000">
                                          <p:val>
                                            <p:strVal val="#ppt_h"/>
                                          </p:val>
                                        </p:tav>
                                      </p:tavLst>
                                    </p:anim>
                                    <p:anim calcmode="lin" valueType="num">
                                      <p:cBhvr>
                                        <p:cTn id="52" dur="5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53" dur="500" fill="hold"/>
                                        <p:tgtEl>
                                          <p:spTgt spid="11">
                                            <p:txEl>
                                              <p:pRg st="5" end="5"/>
                                            </p:txEl>
                                          </p:spTgt>
                                        </p:tgtEl>
                                        <p:attrNameLst>
                                          <p:attrName>ppt_y</p:attrName>
                                        </p:attrNameLst>
                                      </p:cBhvr>
                                      <p:tavLst>
                                        <p:tav tm="0">
                                          <p:val>
                                            <p:strVal val="#ppt_y"/>
                                          </p:val>
                                        </p:tav>
                                        <p:tav tm="100000">
                                          <p:val>
                                            <p:strVal val="#ppt_y"/>
                                          </p:val>
                                        </p:tav>
                                      </p:tavLst>
                                    </p:anim>
                                    <p:animEffect transition="in" filter="fade">
                                      <p:cBhvr>
                                        <p:cTn id="54" dur="500"/>
                                        <p:tgtEl>
                                          <p:spTgt spid="11">
                                            <p:txEl>
                                              <p:pRg st="5" end="5"/>
                                            </p:txEl>
                                          </p:spTgt>
                                        </p:tgtEl>
                                      </p:cBhvr>
                                    </p:animEffect>
                                  </p:childTnLst>
                                </p:cTn>
                              </p:par>
                              <p:par>
                                <p:cTn id="55" presetID="54" presetClass="entr" presetSubtype="0" accel="100000" fill="hold" nodeType="withEffect">
                                  <p:stCondLst>
                                    <p:cond delay="0"/>
                                  </p:stCondLst>
                                  <p:childTnLst>
                                    <p:set>
                                      <p:cBhvr>
                                        <p:cTn id="56" dur="1" fill="hold">
                                          <p:stCondLst>
                                            <p:cond delay="0"/>
                                          </p:stCondLst>
                                        </p:cTn>
                                        <p:tgtEl>
                                          <p:spTgt spid="11">
                                            <p:txEl>
                                              <p:pRg st="6" end="6"/>
                                            </p:txEl>
                                          </p:spTgt>
                                        </p:tgtEl>
                                        <p:attrNameLst>
                                          <p:attrName>style.visibility</p:attrName>
                                        </p:attrNameLst>
                                      </p:cBhvr>
                                      <p:to>
                                        <p:strVal val="visible"/>
                                      </p:to>
                                    </p:set>
                                    <p:anim calcmode="lin" valueType="num">
                                      <p:cBhvr>
                                        <p:cTn id="57" dur="500" fill="hold"/>
                                        <p:tgtEl>
                                          <p:spTgt spid="11">
                                            <p:txEl>
                                              <p:pRg st="6" end="6"/>
                                            </p:txEl>
                                          </p:spTgt>
                                        </p:tgtEl>
                                        <p:attrNameLst>
                                          <p:attrName>ppt_w</p:attrName>
                                        </p:attrNameLst>
                                      </p:cBhvr>
                                      <p:tavLst>
                                        <p:tav tm="0">
                                          <p:val>
                                            <p:strVal val="#ppt_w*0.05"/>
                                          </p:val>
                                        </p:tav>
                                        <p:tav tm="100000">
                                          <p:val>
                                            <p:strVal val="#ppt_w"/>
                                          </p:val>
                                        </p:tav>
                                      </p:tavLst>
                                    </p:anim>
                                    <p:anim calcmode="lin" valueType="num">
                                      <p:cBhvr>
                                        <p:cTn id="58" dur="500" fill="hold"/>
                                        <p:tgtEl>
                                          <p:spTgt spid="11">
                                            <p:txEl>
                                              <p:pRg st="6" end="6"/>
                                            </p:txEl>
                                          </p:spTgt>
                                        </p:tgtEl>
                                        <p:attrNameLst>
                                          <p:attrName>ppt_h</p:attrName>
                                        </p:attrNameLst>
                                      </p:cBhvr>
                                      <p:tavLst>
                                        <p:tav tm="0">
                                          <p:val>
                                            <p:strVal val="#ppt_h"/>
                                          </p:val>
                                        </p:tav>
                                        <p:tav tm="100000">
                                          <p:val>
                                            <p:strVal val="#ppt_h"/>
                                          </p:val>
                                        </p:tav>
                                      </p:tavLst>
                                    </p:anim>
                                    <p:anim calcmode="lin" valueType="num">
                                      <p:cBhvr>
                                        <p:cTn id="59" dur="5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60" dur="500" fill="hold"/>
                                        <p:tgtEl>
                                          <p:spTgt spid="11">
                                            <p:txEl>
                                              <p:pRg st="6" end="6"/>
                                            </p:txEl>
                                          </p:spTgt>
                                        </p:tgtEl>
                                        <p:attrNameLst>
                                          <p:attrName>ppt_y</p:attrName>
                                        </p:attrNameLst>
                                      </p:cBhvr>
                                      <p:tavLst>
                                        <p:tav tm="0">
                                          <p:val>
                                            <p:strVal val="#ppt_y"/>
                                          </p:val>
                                        </p:tav>
                                        <p:tav tm="100000">
                                          <p:val>
                                            <p:strVal val="#ppt_y"/>
                                          </p:val>
                                        </p:tav>
                                      </p:tavLst>
                                    </p:anim>
                                    <p:animEffect transition="in" filter="fade">
                                      <p:cBhvr>
                                        <p:cTn id="61" dur="500"/>
                                        <p:tgtEl>
                                          <p:spTgt spid="11">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4" presetClass="entr" presetSubtype="0" accel="100000" fill="hold" nodeType="clickEffect">
                                  <p:stCondLst>
                                    <p:cond delay="0"/>
                                  </p:stCondLst>
                                  <p:childTnLst>
                                    <p:set>
                                      <p:cBhvr>
                                        <p:cTn id="65" dur="1" fill="hold">
                                          <p:stCondLst>
                                            <p:cond delay="0"/>
                                          </p:stCondLst>
                                        </p:cTn>
                                        <p:tgtEl>
                                          <p:spTgt spid="11">
                                            <p:txEl>
                                              <p:pRg st="7" end="7"/>
                                            </p:txEl>
                                          </p:spTgt>
                                        </p:tgtEl>
                                        <p:attrNameLst>
                                          <p:attrName>style.visibility</p:attrName>
                                        </p:attrNameLst>
                                      </p:cBhvr>
                                      <p:to>
                                        <p:strVal val="visible"/>
                                      </p:to>
                                    </p:set>
                                    <p:anim calcmode="lin" valueType="num">
                                      <p:cBhvr>
                                        <p:cTn id="66" dur="500" fill="hold"/>
                                        <p:tgtEl>
                                          <p:spTgt spid="11">
                                            <p:txEl>
                                              <p:pRg st="7" end="7"/>
                                            </p:txEl>
                                          </p:spTgt>
                                        </p:tgtEl>
                                        <p:attrNameLst>
                                          <p:attrName>ppt_w</p:attrName>
                                        </p:attrNameLst>
                                      </p:cBhvr>
                                      <p:tavLst>
                                        <p:tav tm="0">
                                          <p:val>
                                            <p:strVal val="#ppt_w*0.05"/>
                                          </p:val>
                                        </p:tav>
                                        <p:tav tm="100000">
                                          <p:val>
                                            <p:strVal val="#ppt_w"/>
                                          </p:val>
                                        </p:tav>
                                      </p:tavLst>
                                    </p:anim>
                                    <p:anim calcmode="lin" valueType="num">
                                      <p:cBhvr>
                                        <p:cTn id="67" dur="500" fill="hold"/>
                                        <p:tgtEl>
                                          <p:spTgt spid="11">
                                            <p:txEl>
                                              <p:pRg st="7" end="7"/>
                                            </p:txEl>
                                          </p:spTgt>
                                        </p:tgtEl>
                                        <p:attrNameLst>
                                          <p:attrName>ppt_h</p:attrName>
                                        </p:attrNameLst>
                                      </p:cBhvr>
                                      <p:tavLst>
                                        <p:tav tm="0">
                                          <p:val>
                                            <p:strVal val="#ppt_h"/>
                                          </p:val>
                                        </p:tav>
                                        <p:tav tm="100000">
                                          <p:val>
                                            <p:strVal val="#ppt_h"/>
                                          </p:val>
                                        </p:tav>
                                      </p:tavLst>
                                    </p:anim>
                                    <p:anim calcmode="lin" valueType="num">
                                      <p:cBhvr>
                                        <p:cTn id="68" dur="5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69" dur="500" fill="hold"/>
                                        <p:tgtEl>
                                          <p:spTgt spid="11">
                                            <p:txEl>
                                              <p:pRg st="7" end="7"/>
                                            </p:txEl>
                                          </p:spTgt>
                                        </p:tgtEl>
                                        <p:attrNameLst>
                                          <p:attrName>ppt_y</p:attrName>
                                        </p:attrNameLst>
                                      </p:cBhvr>
                                      <p:tavLst>
                                        <p:tav tm="0">
                                          <p:val>
                                            <p:strVal val="#ppt_y"/>
                                          </p:val>
                                        </p:tav>
                                        <p:tav tm="100000">
                                          <p:val>
                                            <p:strVal val="#ppt_y"/>
                                          </p:val>
                                        </p:tav>
                                      </p:tavLst>
                                    </p:anim>
                                    <p:animEffect transition="in" filter="fade">
                                      <p:cBhvr>
                                        <p:cTn id="70" dur="5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24132" y="783102"/>
            <a:ext cx="10515600" cy="4739805"/>
          </a:xfrm>
        </p:spPr>
        <p:txBody>
          <a:bodyPr>
            <a:normAutofit/>
          </a:bodyPr>
          <a:lstStyle/>
          <a:p>
            <a:pPr>
              <a:buFont typeface="Wingdings" pitchFamily="2" charset="2"/>
              <a:buChar char="Ø"/>
            </a:pPr>
            <a:endParaRPr lang="it-IT" dirty="0"/>
          </a:p>
          <a:p>
            <a:pPr>
              <a:buNone/>
            </a:pPr>
            <a:endParaRPr lang="it-IT" dirty="0"/>
          </a:p>
          <a:p>
            <a:pPr algn="just">
              <a:buFont typeface="Wingdings" pitchFamily="2" charset="2"/>
              <a:buChar char="Ø"/>
            </a:pPr>
            <a:r>
              <a:rPr lang="it-IT" dirty="0"/>
              <a:t>Tutte queste maggiorazioni non possono superare la misura massima dei 5 anni</a:t>
            </a:r>
          </a:p>
          <a:p>
            <a:pPr algn="just">
              <a:buFont typeface="Wingdings" pitchFamily="2" charset="2"/>
              <a:buChar char="Ø"/>
            </a:pPr>
            <a:r>
              <a:rPr lang="it-IT" dirty="0"/>
              <a:t>Chi al 31/12/1997 aveva comunque maturato delle maggiorazioni eccedenti i 5 anni , queste sono valide ai fini pensionistici ma restano cristallizzate</a:t>
            </a:r>
          </a:p>
          <a:p>
            <a:pPr>
              <a:buFont typeface="Wingdings" pitchFamily="2" charset="2"/>
              <a:buChar char="Ø"/>
            </a:pPr>
            <a:endParaRPr lang="it-IT"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28</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289668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 calcmode="lin" valueType="num">
                                      <p:cBhvr>
                                        <p:cTn id="7"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8"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9"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0"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11" dur="500"/>
                                        <p:tgtEl>
                                          <p:spTgt spid="11">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 calcmode="lin" valueType="num">
                                      <p:cBhvr>
                                        <p:cTn id="16"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17"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18"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19"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20"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639DE-7258-4E51-AA60-DB33D90B4ADA}"/>
              </a:ext>
            </a:extLst>
          </p:cNvPr>
          <p:cNvSpPr>
            <a:spLocks noGrp="1"/>
          </p:cNvSpPr>
          <p:nvPr>
            <p:ph type="title"/>
          </p:nvPr>
        </p:nvSpPr>
        <p:spPr>
          <a:xfrm>
            <a:off x="810065" y="505803"/>
            <a:ext cx="10515600" cy="702768"/>
          </a:xfrm>
        </p:spPr>
        <p:txBody>
          <a:bodyPr>
            <a:noAutofit/>
          </a:bodyPr>
          <a:lstStyle/>
          <a:p>
            <a:r>
              <a:rPr lang="it-IT" b="1" dirty="0">
                <a:solidFill>
                  <a:srgbClr val="FF0000"/>
                </a:solidFill>
              </a:rPr>
              <a:t>Come incidono le maggiorazioni nel calcolo della pensione ??</a:t>
            </a:r>
          </a:p>
        </p:txBody>
      </p:sp>
      <p:sp>
        <p:nvSpPr>
          <p:cNvPr id="11" name="Segnaposto contenuto 10">
            <a:extLst>
              <a:ext uri="{FF2B5EF4-FFF2-40B4-BE49-F238E27FC236}">
                <a16:creationId xmlns:a16="http://schemas.microsoft.com/office/drawing/2014/main" id="{8C2C4C85-5DBB-4471-801B-6DD1F3EAE7B7}"/>
              </a:ext>
            </a:extLst>
          </p:cNvPr>
          <p:cNvSpPr>
            <a:spLocks noGrp="1"/>
          </p:cNvSpPr>
          <p:nvPr>
            <p:ph idx="1"/>
          </p:nvPr>
        </p:nvSpPr>
        <p:spPr>
          <a:xfrm>
            <a:off x="838200" y="1402081"/>
            <a:ext cx="10515600" cy="4739805"/>
          </a:xfrm>
        </p:spPr>
        <p:txBody>
          <a:bodyPr>
            <a:normAutofit fontScale="92500" lnSpcReduction="10000"/>
          </a:bodyPr>
          <a:lstStyle/>
          <a:p>
            <a:pPr>
              <a:buNone/>
            </a:pPr>
            <a:r>
              <a:rPr lang="it-IT" dirty="0"/>
              <a:t>Bisogna vedere il sistema di calcolo pensionistico cui si è soggetti:</a:t>
            </a:r>
          </a:p>
          <a:p>
            <a:pPr>
              <a:buFont typeface="Wingdings" pitchFamily="2" charset="2"/>
              <a:buChar char="Ø"/>
            </a:pPr>
            <a:r>
              <a:rPr lang="it-IT" b="1" dirty="0"/>
              <a:t>RETRIBUTIVO</a:t>
            </a:r>
          </a:p>
          <a:p>
            <a:pPr lvl="1">
              <a:buNone/>
            </a:pPr>
            <a:r>
              <a:rPr lang="it-IT" sz="2800" dirty="0"/>
              <a:t>Sono validi sia per il diritto che la misura della pensione</a:t>
            </a:r>
          </a:p>
          <a:p>
            <a:pPr>
              <a:buFont typeface="Wingdings" pitchFamily="2" charset="2"/>
              <a:buChar char="Ø"/>
            </a:pPr>
            <a:r>
              <a:rPr lang="it-IT" b="1" dirty="0"/>
              <a:t>MISTO</a:t>
            </a:r>
            <a:r>
              <a:rPr lang="it-IT" dirty="0"/>
              <a:t> </a:t>
            </a:r>
            <a:r>
              <a:rPr lang="it-IT" b="1" dirty="0"/>
              <a:t>(contributivo dal 01/01/1996)</a:t>
            </a:r>
          </a:p>
          <a:p>
            <a:pPr lvl="1">
              <a:buNone/>
            </a:pPr>
            <a:r>
              <a:rPr lang="it-IT" sz="2600" dirty="0"/>
              <a:t>Sono utili ai fini del diritto (nei limiti dei cinque anni) ma ai fini della</a:t>
            </a:r>
          </a:p>
          <a:p>
            <a:pPr lvl="1">
              <a:buNone/>
            </a:pPr>
            <a:r>
              <a:rPr lang="it-IT" sz="2600" dirty="0"/>
              <a:t>misura sono validi solo sulle anzianità maturate al 31/12/1995</a:t>
            </a:r>
          </a:p>
          <a:p>
            <a:pPr>
              <a:buFont typeface="Wingdings" pitchFamily="2" charset="2"/>
              <a:buChar char="Ø"/>
            </a:pPr>
            <a:r>
              <a:rPr lang="it-IT" b="1" dirty="0"/>
              <a:t>CONTRIBUTIVO</a:t>
            </a:r>
          </a:p>
          <a:p>
            <a:pPr lvl="1">
              <a:buNone/>
            </a:pPr>
            <a:r>
              <a:rPr lang="it-IT" sz="2600" dirty="0"/>
              <a:t>Sono utili solo ai fini del diritto (nei limiti dei cinque anni) e non della misura</a:t>
            </a:r>
          </a:p>
          <a:p>
            <a:pPr>
              <a:buFont typeface="Wingdings" pitchFamily="2" charset="2"/>
              <a:buChar char="Ø"/>
            </a:pPr>
            <a:r>
              <a:rPr lang="it-IT" b="1" dirty="0"/>
              <a:t>SISTEMA PRO RATA 2012, cosi detto MISTO 2012</a:t>
            </a:r>
          </a:p>
          <a:p>
            <a:pPr lvl="1">
              <a:buNone/>
            </a:pPr>
            <a:r>
              <a:rPr lang="it-IT" sz="2600" dirty="0"/>
              <a:t>Sono validi sia ai fini del diritto  che della misura sulle anzianità maturate al</a:t>
            </a:r>
          </a:p>
          <a:p>
            <a:pPr lvl="1">
              <a:buNone/>
            </a:pPr>
            <a:r>
              <a:rPr lang="it-IT" sz="2600" dirty="0"/>
              <a:t>31/12/2011… dal 01/01/2012 sistema contributivo , solo diritto.</a:t>
            </a:r>
          </a:p>
          <a:p>
            <a:pPr>
              <a:buNone/>
            </a:pPr>
            <a:endParaRPr lang="it-IT" dirty="0"/>
          </a:p>
        </p:txBody>
      </p:sp>
      <p:sp>
        <p:nvSpPr>
          <p:cNvPr id="6" name="Segnaposto numero diapositiva 5">
            <a:extLst>
              <a:ext uri="{FF2B5EF4-FFF2-40B4-BE49-F238E27FC236}">
                <a16:creationId xmlns:a16="http://schemas.microsoft.com/office/drawing/2014/main" id="{BE8DCB59-8BD4-4C41-91B0-F40D6304C6D1}"/>
              </a:ext>
            </a:extLst>
          </p:cNvPr>
          <p:cNvSpPr>
            <a:spLocks noGrp="1"/>
          </p:cNvSpPr>
          <p:nvPr>
            <p:ph type="sldNum" sz="quarter" idx="12"/>
          </p:nvPr>
        </p:nvSpPr>
        <p:spPr/>
        <p:txBody>
          <a:bodyPr/>
          <a:lstStyle/>
          <a:p>
            <a:fld id="{507FEFA8-9CBB-45B9-95A8-3C179CC91CBA}" type="slidenum">
              <a:rPr lang="en-GB" smtClean="0"/>
              <a:pPr/>
              <a:t>29</a:t>
            </a:fld>
            <a:endParaRPr lang="en-GB" dirty="0"/>
          </a:p>
        </p:txBody>
      </p:sp>
      <p:cxnSp>
        <p:nvCxnSpPr>
          <p:cNvPr id="4" name="Straight Connector 3">
            <a:extLst>
              <a:ext uri="{FF2B5EF4-FFF2-40B4-BE49-F238E27FC236}">
                <a16:creationId xmlns:a16="http://schemas.microsoft.com/office/drawing/2014/main" id="{E21FA029-E42A-4C0F-BD11-CDFD82EFBA63}"/>
              </a:ext>
            </a:extLst>
          </p:cNvPr>
          <p:cNvCxnSpPr/>
          <p:nvPr/>
        </p:nvCxnSpPr>
        <p:spPr>
          <a:xfrm>
            <a:off x="-274320" y="609052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2" descr="Immagine correlata">
            <a:extLst>
              <a:ext uri="{FF2B5EF4-FFF2-40B4-BE49-F238E27FC236}">
                <a16:creationId xmlns:a16="http://schemas.microsoft.com/office/drawing/2014/main" id="{2FA3496A-8438-4E78-8917-2F4EA88E0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6BE3DCC-DB42-40C6-9955-4AD3C10F148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289668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 calcmode="lin" valueType="num">
                                      <p:cBhvr>
                                        <p:cTn id="15" dur="500" fill="hold"/>
                                        <p:tgtEl>
                                          <p:spTgt spid="11">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11">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11">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11">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11">
                                            <p:txEl>
                                              <p:pRg st="1" end="1"/>
                                            </p:txEl>
                                          </p:spTgt>
                                        </p:tgtEl>
                                        <p:attrNameLst>
                                          <p:attrName>style.visibility</p:attrName>
                                        </p:attrNameLst>
                                      </p:cBhvr>
                                      <p:to>
                                        <p:strVal val="visible"/>
                                      </p:to>
                                    </p:set>
                                    <p:anim calcmode="lin" valueType="num">
                                      <p:cBhvr>
                                        <p:cTn id="24" dur="500" fill="hold"/>
                                        <p:tgtEl>
                                          <p:spTgt spid="11">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11">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11">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11">
                                            <p:txEl>
                                              <p:pRg st="1" end="1"/>
                                            </p:txEl>
                                          </p:spTgt>
                                        </p:tgtEl>
                                      </p:cBhvr>
                                    </p:animEffect>
                                  </p:childTnLst>
                                </p:cTn>
                              </p:par>
                              <p:par>
                                <p:cTn id="29" presetID="54" presetClass="entr" presetSubtype="0" accel="100000" fill="hold" nodeType="with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 calcmode="lin" valueType="num">
                                      <p:cBhvr>
                                        <p:cTn id="31" dur="500" fill="hold"/>
                                        <p:tgtEl>
                                          <p:spTgt spid="11">
                                            <p:txEl>
                                              <p:pRg st="2" end="2"/>
                                            </p:txEl>
                                          </p:spTgt>
                                        </p:tgtEl>
                                        <p:attrNameLst>
                                          <p:attrName>ppt_w</p:attrName>
                                        </p:attrNameLst>
                                      </p:cBhvr>
                                      <p:tavLst>
                                        <p:tav tm="0">
                                          <p:val>
                                            <p:strVal val="#ppt_w*0.05"/>
                                          </p:val>
                                        </p:tav>
                                        <p:tav tm="100000">
                                          <p:val>
                                            <p:strVal val="#ppt_w"/>
                                          </p:val>
                                        </p:tav>
                                      </p:tavLst>
                                    </p:anim>
                                    <p:anim calcmode="lin" valueType="num">
                                      <p:cBhvr>
                                        <p:cTn id="32" dur="500" fill="hold"/>
                                        <p:tgtEl>
                                          <p:spTgt spid="11">
                                            <p:txEl>
                                              <p:pRg st="2" end="2"/>
                                            </p:txEl>
                                          </p:spTgt>
                                        </p:tgtEl>
                                        <p:attrNameLst>
                                          <p:attrName>ppt_h</p:attrName>
                                        </p:attrNameLst>
                                      </p:cBhvr>
                                      <p:tavLst>
                                        <p:tav tm="0">
                                          <p:val>
                                            <p:strVal val="#ppt_h"/>
                                          </p:val>
                                        </p:tav>
                                        <p:tav tm="100000">
                                          <p:val>
                                            <p:strVal val="#ppt_h"/>
                                          </p:val>
                                        </p:tav>
                                      </p:tavLst>
                                    </p:anim>
                                    <p:anim calcmode="lin" valueType="num">
                                      <p:cBhvr>
                                        <p:cTn id="33" dur="5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34" dur="500" fill="hold"/>
                                        <p:tgtEl>
                                          <p:spTgt spid="11">
                                            <p:txEl>
                                              <p:pRg st="2" end="2"/>
                                            </p:txEl>
                                          </p:spTgt>
                                        </p:tgtEl>
                                        <p:attrNameLst>
                                          <p:attrName>ppt_y</p:attrName>
                                        </p:attrNameLst>
                                      </p:cBhvr>
                                      <p:tavLst>
                                        <p:tav tm="0">
                                          <p:val>
                                            <p:strVal val="#ppt_y"/>
                                          </p:val>
                                        </p:tav>
                                        <p:tav tm="100000">
                                          <p:val>
                                            <p:strVal val="#ppt_y"/>
                                          </p:val>
                                        </p:tav>
                                      </p:tavLst>
                                    </p:anim>
                                    <p:animEffect transition="in" filter="fade">
                                      <p:cBhvr>
                                        <p:cTn id="35" dur="500"/>
                                        <p:tgtEl>
                                          <p:spTgt spid="11">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4" presetClass="entr" presetSubtype="0" accel="100000" fill="hold" nodeType="clickEffect">
                                  <p:stCondLst>
                                    <p:cond delay="0"/>
                                  </p:stCondLst>
                                  <p:childTnLst>
                                    <p:set>
                                      <p:cBhvr>
                                        <p:cTn id="39" dur="1" fill="hold">
                                          <p:stCondLst>
                                            <p:cond delay="0"/>
                                          </p:stCondLst>
                                        </p:cTn>
                                        <p:tgtEl>
                                          <p:spTgt spid="11">
                                            <p:txEl>
                                              <p:pRg st="3" end="3"/>
                                            </p:txEl>
                                          </p:spTgt>
                                        </p:tgtEl>
                                        <p:attrNameLst>
                                          <p:attrName>style.visibility</p:attrName>
                                        </p:attrNameLst>
                                      </p:cBhvr>
                                      <p:to>
                                        <p:strVal val="visible"/>
                                      </p:to>
                                    </p:set>
                                    <p:anim calcmode="lin" valueType="num">
                                      <p:cBhvr>
                                        <p:cTn id="40" dur="500" fill="hold"/>
                                        <p:tgtEl>
                                          <p:spTgt spid="11">
                                            <p:txEl>
                                              <p:pRg st="3" end="3"/>
                                            </p:txEl>
                                          </p:spTgt>
                                        </p:tgtEl>
                                        <p:attrNameLst>
                                          <p:attrName>ppt_w</p:attrName>
                                        </p:attrNameLst>
                                      </p:cBhvr>
                                      <p:tavLst>
                                        <p:tav tm="0">
                                          <p:val>
                                            <p:strVal val="#ppt_w*0.05"/>
                                          </p:val>
                                        </p:tav>
                                        <p:tav tm="100000">
                                          <p:val>
                                            <p:strVal val="#ppt_w"/>
                                          </p:val>
                                        </p:tav>
                                      </p:tavLst>
                                    </p:anim>
                                    <p:anim calcmode="lin" valueType="num">
                                      <p:cBhvr>
                                        <p:cTn id="41" dur="500" fill="hold"/>
                                        <p:tgtEl>
                                          <p:spTgt spid="11">
                                            <p:txEl>
                                              <p:pRg st="3" end="3"/>
                                            </p:txEl>
                                          </p:spTgt>
                                        </p:tgtEl>
                                        <p:attrNameLst>
                                          <p:attrName>ppt_h</p:attrName>
                                        </p:attrNameLst>
                                      </p:cBhvr>
                                      <p:tavLst>
                                        <p:tav tm="0">
                                          <p:val>
                                            <p:strVal val="#ppt_h"/>
                                          </p:val>
                                        </p:tav>
                                        <p:tav tm="100000">
                                          <p:val>
                                            <p:strVal val="#ppt_h"/>
                                          </p:val>
                                        </p:tav>
                                      </p:tavLst>
                                    </p:anim>
                                    <p:anim calcmode="lin" valueType="num">
                                      <p:cBhvr>
                                        <p:cTn id="42" dur="5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43" dur="500" fill="hold"/>
                                        <p:tgtEl>
                                          <p:spTgt spid="11">
                                            <p:txEl>
                                              <p:pRg st="3" end="3"/>
                                            </p:txEl>
                                          </p:spTgt>
                                        </p:tgtEl>
                                        <p:attrNameLst>
                                          <p:attrName>ppt_y</p:attrName>
                                        </p:attrNameLst>
                                      </p:cBhvr>
                                      <p:tavLst>
                                        <p:tav tm="0">
                                          <p:val>
                                            <p:strVal val="#ppt_y"/>
                                          </p:val>
                                        </p:tav>
                                        <p:tav tm="100000">
                                          <p:val>
                                            <p:strVal val="#ppt_y"/>
                                          </p:val>
                                        </p:tav>
                                      </p:tavLst>
                                    </p:anim>
                                    <p:animEffect transition="in" filter="fade">
                                      <p:cBhvr>
                                        <p:cTn id="44" dur="500"/>
                                        <p:tgtEl>
                                          <p:spTgt spid="11">
                                            <p:txEl>
                                              <p:pRg st="3" end="3"/>
                                            </p:txEl>
                                          </p:spTgt>
                                        </p:tgtEl>
                                      </p:cBhvr>
                                    </p:animEffect>
                                  </p:childTnLst>
                                </p:cTn>
                              </p:par>
                              <p:par>
                                <p:cTn id="45" presetID="54" presetClass="entr" presetSubtype="0" accel="100000" fill="hold" nodeType="withEffect">
                                  <p:stCondLst>
                                    <p:cond delay="0"/>
                                  </p:stCondLst>
                                  <p:childTnLst>
                                    <p:set>
                                      <p:cBhvr>
                                        <p:cTn id="46" dur="1" fill="hold">
                                          <p:stCondLst>
                                            <p:cond delay="0"/>
                                          </p:stCondLst>
                                        </p:cTn>
                                        <p:tgtEl>
                                          <p:spTgt spid="11">
                                            <p:txEl>
                                              <p:pRg st="4" end="4"/>
                                            </p:txEl>
                                          </p:spTgt>
                                        </p:tgtEl>
                                        <p:attrNameLst>
                                          <p:attrName>style.visibility</p:attrName>
                                        </p:attrNameLst>
                                      </p:cBhvr>
                                      <p:to>
                                        <p:strVal val="visible"/>
                                      </p:to>
                                    </p:set>
                                    <p:anim calcmode="lin" valueType="num">
                                      <p:cBhvr>
                                        <p:cTn id="47" dur="500" fill="hold"/>
                                        <p:tgtEl>
                                          <p:spTgt spid="11">
                                            <p:txEl>
                                              <p:pRg st="4" end="4"/>
                                            </p:txEl>
                                          </p:spTgt>
                                        </p:tgtEl>
                                        <p:attrNameLst>
                                          <p:attrName>ppt_w</p:attrName>
                                        </p:attrNameLst>
                                      </p:cBhvr>
                                      <p:tavLst>
                                        <p:tav tm="0">
                                          <p:val>
                                            <p:strVal val="#ppt_w*0.05"/>
                                          </p:val>
                                        </p:tav>
                                        <p:tav tm="100000">
                                          <p:val>
                                            <p:strVal val="#ppt_w"/>
                                          </p:val>
                                        </p:tav>
                                      </p:tavLst>
                                    </p:anim>
                                    <p:anim calcmode="lin" valueType="num">
                                      <p:cBhvr>
                                        <p:cTn id="48" dur="5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49" dur="5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50" dur="500" fill="hold"/>
                                        <p:tgtEl>
                                          <p:spTgt spid="11">
                                            <p:txEl>
                                              <p:pRg st="4" end="4"/>
                                            </p:txEl>
                                          </p:spTgt>
                                        </p:tgtEl>
                                        <p:attrNameLst>
                                          <p:attrName>ppt_y</p:attrName>
                                        </p:attrNameLst>
                                      </p:cBhvr>
                                      <p:tavLst>
                                        <p:tav tm="0">
                                          <p:val>
                                            <p:strVal val="#ppt_y"/>
                                          </p:val>
                                        </p:tav>
                                        <p:tav tm="100000">
                                          <p:val>
                                            <p:strVal val="#ppt_y"/>
                                          </p:val>
                                        </p:tav>
                                      </p:tavLst>
                                    </p:anim>
                                    <p:animEffect transition="in" filter="fade">
                                      <p:cBhvr>
                                        <p:cTn id="51" dur="500"/>
                                        <p:tgtEl>
                                          <p:spTgt spid="11">
                                            <p:txEl>
                                              <p:pRg st="4" end="4"/>
                                            </p:txEl>
                                          </p:spTgt>
                                        </p:tgtEl>
                                      </p:cBhvr>
                                    </p:animEffect>
                                  </p:childTnLst>
                                </p:cTn>
                              </p:par>
                              <p:par>
                                <p:cTn id="52" presetID="54" presetClass="entr" presetSubtype="0" accel="100000" fill="hold" nodeType="withEffect">
                                  <p:stCondLst>
                                    <p:cond delay="0"/>
                                  </p:stCondLst>
                                  <p:childTnLst>
                                    <p:set>
                                      <p:cBhvr>
                                        <p:cTn id="53" dur="1" fill="hold">
                                          <p:stCondLst>
                                            <p:cond delay="0"/>
                                          </p:stCondLst>
                                        </p:cTn>
                                        <p:tgtEl>
                                          <p:spTgt spid="11">
                                            <p:txEl>
                                              <p:pRg st="5" end="5"/>
                                            </p:txEl>
                                          </p:spTgt>
                                        </p:tgtEl>
                                        <p:attrNameLst>
                                          <p:attrName>style.visibility</p:attrName>
                                        </p:attrNameLst>
                                      </p:cBhvr>
                                      <p:to>
                                        <p:strVal val="visible"/>
                                      </p:to>
                                    </p:set>
                                    <p:anim calcmode="lin" valueType="num">
                                      <p:cBhvr>
                                        <p:cTn id="54" dur="500" fill="hold"/>
                                        <p:tgtEl>
                                          <p:spTgt spid="11">
                                            <p:txEl>
                                              <p:pRg st="5" end="5"/>
                                            </p:txEl>
                                          </p:spTgt>
                                        </p:tgtEl>
                                        <p:attrNameLst>
                                          <p:attrName>ppt_w</p:attrName>
                                        </p:attrNameLst>
                                      </p:cBhvr>
                                      <p:tavLst>
                                        <p:tav tm="0">
                                          <p:val>
                                            <p:strVal val="#ppt_w*0.05"/>
                                          </p:val>
                                        </p:tav>
                                        <p:tav tm="100000">
                                          <p:val>
                                            <p:strVal val="#ppt_w"/>
                                          </p:val>
                                        </p:tav>
                                      </p:tavLst>
                                    </p:anim>
                                    <p:anim calcmode="lin" valueType="num">
                                      <p:cBhvr>
                                        <p:cTn id="55" dur="500" fill="hold"/>
                                        <p:tgtEl>
                                          <p:spTgt spid="11">
                                            <p:txEl>
                                              <p:pRg st="5" end="5"/>
                                            </p:txEl>
                                          </p:spTgt>
                                        </p:tgtEl>
                                        <p:attrNameLst>
                                          <p:attrName>ppt_h</p:attrName>
                                        </p:attrNameLst>
                                      </p:cBhvr>
                                      <p:tavLst>
                                        <p:tav tm="0">
                                          <p:val>
                                            <p:strVal val="#ppt_h"/>
                                          </p:val>
                                        </p:tav>
                                        <p:tav tm="100000">
                                          <p:val>
                                            <p:strVal val="#ppt_h"/>
                                          </p:val>
                                        </p:tav>
                                      </p:tavLst>
                                    </p:anim>
                                    <p:anim calcmode="lin" valueType="num">
                                      <p:cBhvr>
                                        <p:cTn id="56" dur="5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57" dur="500" fill="hold"/>
                                        <p:tgtEl>
                                          <p:spTgt spid="11">
                                            <p:txEl>
                                              <p:pRg st="5" end="5"/>
                                            </p:txEl>
                                          </p:spTgt>
                                        </p:tgtEl>
                                        <p:attrNameLst>
                                          <p:attrName>ppt_y</p:attrName>
                                        </p:attrNameLst>
                                      </p:cBhvr>
                                      <p:tavLst>
                                        <p:tav tm="0">
                                          <p:val>
                                            <p:strVal val="#ppt_y"/>
                                          </p:val>
                                        </p:tav>
                                        <p:tav tm="100000">
                                          <p:val>
                                            <p:strVal val="#ppt_y"/>
                                          </p:val>
                                        </p:tav>
                                      </p:tavLst>
                                    </p:anim>
                                    <p:animEffect transition="in" filter="fade">
                                      <p:cBhvr>
                                        <p:cTn id="58" dur="500"/>
                                        <p:tgtEl>
                                          <p:spTgt spid="11">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4" presetClass="entr" presetSubtype="0" accel="100000" fill="hold" nodeType="clickEffect">
                                  <p:stCondLst>
                                    <p:cond delay="0"/>
                                  </p:stCondLst>
                                  <p:childTnLst>
                                    <p:set>
                                      <p:cBhvr>
                                        <p:cTn id="62" dur="1" fill="hold">
                                          <p:stCondLst>
                                            <p:cond delay="0"/>
                                          </p:stCondLst>
                                        </p:cTn>
                                        <p:tgtEl>
                                          <p:spTgt spid="11">
                                            <p:txEl>
                                              <p:pRg st="6" end="6"/>
                                            </p:txEl>
                                          </p:spTgt>
                                        </p:tgtEl>
                                        <p:attrNameLst>
                                          <p:attrName>style.visibility</p:attrName>
                                        </p:attrNameLst>
                                      </p:cBhvr>
                                      <p:to>
                                        <p:strVal val="visible"/>
                                      </p:to>
                                    </p:set>
                                    <p:anim calcmode="lin" valueType="num">
                                      <p:cBhvr>
                                        <p:cTn id="63" dur="500" fill="hold"/>
                                        <p:tgtEl>
                                          <p:spTgt spid="11">
                                            <p:txEl>
                                              <p:pRg st="6" end="6"/>
                                            </p:txEl>
                                          </p:spTgt>
                                        </p:tgtEl>
                                        <p:attrNameLst>
                                          <p:attrName>ppt_w</p:attrName>
                                        </p:attrNameLst>
                                      </p:cBhvr>
                                      <p:tavLst>
                                        <p:tav tm="0">
                                          <p:val>
                                            <p:strVal val="#ppt_w*0.05"/>
                                          </p:val>
                                        </p:tav>
                                        <p:tav tm="100000">
                                          <p:val>
                                            <p:strVal val="#ppt_w"/>
                                          </p:val>
                                        </p:tav>
                                      </p:tavLst>
                                    </p:anim>
                                    <p:anim calcmode="lin" valueType="num">
                                      <p:cBhvr>
                                        <p:cTn id="64" dur="500" fill="hold"/>
                                        <p:tgtEl>
                                          <p:spTgt spid="11">
                                            <p:txEl>
                                              <p:pRg st="6" end="6"/>
                                            </p:txEl>
                                          </p:spTgt>
                                        </p:tgtEl>
                                        <p:attrNameLst>
                                          <p:attrName>ppt_h</p:attrName>
                                        </p:attrNameLst>
                                      </p:cBhvr>
                                      <p:tavLst>
                                        <p:tav tm="0">
                                          <p:val>
                                            <p:strVal val="#ppt_h"/>
                                          </p:val>
                                        </p:tav>
                                        <p:tav tm="100000">
                                          <p:val>
                                            <p:strVal val="#ppt_h"/>
                                          </p:val>
                                        </p:tav>
                                      </p:tavLst>
                                    </p:anim>
                                    <p:anim calcmode="lin" valueType="num">
                                      <p:cBhvr>
                                        <p:cTn id="65" dur="5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66" dur="500" fill="hold"/>
                                        <p:tgtEl>
                                          <p:spTgt spid="11">
                                            <p:txEl>
                                              <p:pRg st="6" end="6"/>
                                            </p:txEl>
                                          </p:spTgt>
                                        </p:tgtEl>
                                        <p:attrNameLst>
                                          <p:attrName>ppt_y</p:attrName>
                                        </p:attrNameLst>
                                      </p:cBhvr>
                                      <p:tavLst>
                                        <p:tav tm="0">
                                          <p:val>
                                            <p:strVal val="#ppt_y"/>
                                          </p:val>
                                        </p:tav>
                                        <p:tav tm="100000">
                                          <p:val>
                                            <p:strVal val="#ppt_y"/>
                                          </p:val>
                                        </p:tav>
                                      </p:tavLst>
                                    </p:anim>
                                    <p:animEffect transition="in" filter="fade">
                                      <p:cBhvr>
                                        <p:cTn id="67" dur="500"/>
                                        <p:tgtEl>
                                          <p:spTgt spid="11">
                                            <p:txEl>
                                              <p:pRg st="6" end="6"/>
                                            </p:txEl>
                                          </p:spTgt>
                                        </p:tgtEl>
                                      </p:cBhvr>
                                    </p:animEffect>
                                  </p:childTnLst>
                                </p:cTn>
                              </p:par>
                              <p:par>
                                <p:cTn id="68" presetID="54" presetClass="entr" presetSubtype="0" accel="100000" fill="hold" nodeType="withEffect">
                                  <p:stCondLst>
                                    <p:cond delay="0"/>
                                  </p:stCondLst>
                                  <p:childTnLst>
                                    <p:set>
                                      <p:cBhvr>
                                        <p:cTn id="69" dur="1" fill="hold">
                                          <p:stCondLst>
                                            <p:cond delay="0"/>
                                          </p:stCondLst>
                                        </p:cTn>
                                        <p:tgtEl>
                                          <p:spTgt spid="11">
                                            <p:txEl>
                                              <p:pRg st="7" end="7"/>
                                            </p:txEl>
                                          </p:spTgt>
                                        </p:tgtEl>
                                        <p:attrNameLst>
                                          <p:attrName>style.visibility</p:attrName>
                                        </p:attrNameLst>
                                      </p:cBhvr>
                                      <p:to>
                                        <p:strVal val="visible"/>
                                      </p:to>
                                    </p:set>
                                    <p:anim calcmode="lin" valueType="num">
                                      <p:cBhvr>
                                        <p:cTn id="70" dur="500" fill="hold"/>
                                        <p:tgtEl>
                                          <p:spTgt spid="11">
                                            <p:txEl>
                                              <p:pRg st="7" end="7"/>
                                            </p:txEl>
                                          </p:spTgt>
                                        </p:tgtEl>
                                        <p:attrNameLst>
                                          <p:attrName>ppt_w</p:attrName>
                                        </p:attrNameLst>
                                      </p:cBhvr>
                                      <p:tavLst>
                                        <p:tav tm="0">
                                          <p:val>
                                            <p:strVal val="#ppt_w*0.05"/>
                                          </p:val>
                                        </p:tav>
                                        <p:tav tm="100000">
                                          <p:val>
                                            <p:strVal val="#ppt_w"/>
                                          </p:val>
                                        </p:tav>
                                      </p:tavLst>
                                    </p:anim>
                                    <p:anim calcmode="lin" valueType="num">
                                      <p:cBhvr>
                                        <p:cTn id="71" dur="500" fill="hold"/>
                                        <p:tgtEl>
                                          <p:spTgt spid="11">
                                            <p:txEl>
                                              <p:pRg st="7" end="7"/>
                                            </p:txEl>
                                          </p:spTgt>
                                        </p:tgtEl>
                                        <p:attrNameLst>
                                          <p:attrName>ppt_h</p:attrName>
                                        </p:attrNameLst>
                                      </p:cBhvr>
                                      <p:tavLst>
                                        <p:tav tm="0">
                                          <p:val>
                                            <p:strVal val="#ppt_h"/>
                                          </p:val>
                                        </p:tav>
                                        <p:tav tm="100000">
                                          <p:val>
                                            <p:strVal val="#ppt_h"/>
                                          </p:val>
                                        </p:tav>
                                      </p:tavLst>
                                    </p:anim>
                                    <p:anim calcmode="lin" valueType="num">
                                      <p:cBhvr>
                                        <p:cTn id="72" dur="5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73" dur="500" fill="hold"/>
                                        <p:tgtEl>
                                          <p:spTgt spid="11">
                                            <p:txEl>
                                              <p:pRg st="7" end="7"/>
                                            </p:txEl>
                                          </p:spTgt>
                                        </p:tgtEl>
                                        <p:attrNameLst>
                                          <p:attrName>ppt_y</p:attrName>
                                        </p:attrNameLst>
                                      </p:cBhvr>
                                      <p:tavLst>
                                        <p:tav tm="0">
                                          <p:val>
                                            <p:strVal val="#ppt_y"/>
                                          </p:val>
                                        </p:tav>
                                        <p:tav tm="100000">
                                          <p:val>
                                            <p:strVal val="#ppt_y"/>
                                          </p:val>
                                        </p:tav>
                                      </p:tavLst>
                                    </p:anim>
                                    <p:animEffect transition="in" filter="fade">
                                      <p:cBhvr>
                                        <p:cTn id="74" dur="500"/>
                                        <p:tgtEl>
                                          <p:spTgt spid="11">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54" presetClass="entr" presetSubtype="0" accel="100000" fill="hold" nodeType="clickEffect">
                                  <p:stCondLst>
                                    <p:cond delay="0"/>
                                  </p:stCondLst>
                                  <p:childTnLst>
                                    <p:set>
                                      <p:cBhvr>
                                        <p:cTn id="78" dur="1" fill="hold">
                                          <p:stCondLst>
                                            <p:cond delay="0"/>
                                          </p:stCondLst>
                                        </p:cTn>
                                        <p:tgtEl>
                                          <p:spTgt spid="11">
                                            <p:txEl>
                                              <p:pRg st="8" end="8"/>
                                            </p:txEl>
                                          </p:spTgt>
                                        </p:tgtEl>
                                        <p:attrNameLst>
                                          <p:attrName>style.visibility</p:attrName>
                                        </p:attrNameLst>
                                      </p:cBhvr>
                                      <p:to>
                                        <p:strVal val="visible"/>
                                      </p:to>
                                    </p:set>
                                    <p:anim calcmode="lin" valueType="num">
                                      <p:cBhvr>
                                        <p:cTn id="79" dur="500" fill="hold"/>
                                        <p:tgtEl>
                                          <p:spTgt spid="11">
                                            <p:txEl>
                                              <p:pRg st="8" end="8"/>
                                            </p:txEl>
                                          </p:spTgt>
                                        </p:tgtEl>
                                        <p:attrNameLst>
                                          <p:attrName>ppt_w</p:attrName>
                                        </p:attrNameLst>
                                      </p:cBhvr>
                                      <p:tavLst>
                                        <p:tav tm="0">
                                          <p:val>
                                            <p:strVal val="#ppt_w*0.05"/>
                                          </p:val>
                                        </p:tav>
                                        <p:tav tm="100000">
                                          <p:val>
                                            <p:strVal val="#ppt_w"/>
                                          </p:val>
                                        </p:tav>
                                      </p:tavLst>
                                    </p:anim>
                                    <p:anim calcmode="lin" valueType="num">
                                      <p:cBhvr>
                                        <p:cTn id="80" dur="500" fill="hold"/>
                                        <p:tgtEl>
                                          <p:spTgt spid="11">
                                            <p:txEl>
                                              <p:pRg st="8" end="8"/>
                                            </p:txEl>
                                          </p:spTgt>
                                        </p:tgtEl>
                                        <p:attrNameLst>
                                          <p:attrName>ppt_h</p:attrName>
                                        </p:attrNameLst>
                                      </p:cBhvr>
                                      <p:tavLst>
                                        <p:tav tm="0">
                                          <p:val>
                                            <p:strVal val="#ppt_h"/>
                                          </p:val>
                                        </p:tav>
                                        <p:tav tm="100000">
                                          <p:val>
                                            <p:strVal val="#ppt_h"/>
                                          </p:val>
                                        </p:tav>
                                      </p:tavLst>
                                    </p:anim>
                                    <p:anim calcmode="lin" valueType="num">
                                      <p:cBhvr>
                                        <p:cTn id="81" dur="500" fill="hold"/>
                                        <p:tgtEl>
                                          <p:spTgt spid="11">
                                            <p:txEl>
                                              <p:pRg st="8" end="8"/>
                                            </p:txEl>
                                          </p:spTgt>
                                        </p:tgtEl>
                                        <p:attrNameLst>
                                          <p:attrName>ppt_x</p:attrName>
                                        </p:attrNameLst>
                                      </p:cBhvr>
                                      <p:tavLst>
                                        <p:tav tm="0">
                                          <p:val>
                                            <p:strVal val="#ppt_x-.2"/>
                                          </p:val>
                                        </p:tav>
                                        <p:tav tm="100000">
                                          <p:val>
                                            <p:strVal val="#ppt_x"/>
                                          </p:val>
                                        </p:tav>
                                      </p:tavLst>
                                    </p:anim>
                                    <p:anim calcmode="lin" valueType="num">
                                      <p:cBhvr>
                                        <p:cTn id="82" dur="500" fill="hold"/>
                                        <p:tgtEl>
                                          <p:spTgt spid="11">
                                            <p:txEl>
                                              <p:pRg st="8" end="8"/>
                                            </p:txEl>
                                          </p:spTgt>
                                        </p:tgtEl>
                                        <p:attrNameLst>
                                          <p:attrName>ppt_y</p:attrName>
                                        </p:attrNameLst>
                                      </p:cBhvr>
                                      <p:tavLst>
                                        <p:tav tm="0">
                                          <p:val>
                                            <p:strVal val="#ppt_y"/>
                                          </p:val>
                                        </p:tav>
                                        <p:tav tm="100000">
                                          <p:val>
                                            <p:strVal val="#ppt_y"/>
                                          </p:val>
                                        </p:tav>
                                      </p:tavLst>
                                    </p:anim>
                                    <p:animEffect transition="in" filter="fade">
                                      <p:cBhvr>
                                        <p:cTn id="83" dur="500"/>
                                        <p:tgtEl>
                                          <p:spTgt spid="11">
                                            <p:txEl>
                                              <p:pRg st="8" end="8"/>
                                            </p:txEl>
                                          </p:spTgt>
                                        </p:tgtEl>
                                      </p:cBhvr>
                                    </p:animEffect>
                                  </p:childTnLst>
                                </p:cTn>
                              </p:par>
                              <p:par>
                                <p:cTn id="84" presetID="54" presetClass="entr" presetSubtype="0" accel="100000" fill="hold" nodeType="withEffect">
                                  <p:stCondLst>
                                    <p:cond delay="0"/>
                                  </p:stCondLst>
                                  <p:childTnLst>
                                    <p:set>
                                      <p:cBhvr>
                                        <p:cTn id="85" dur="1" fill="hold">
                                          <p:stCondLst>
                                            <p:cond delay="0"/>
                                          </p:stCondLst>
                                        </p:cTn>
                                        <p:tgtEl>
                                          <p:spTgt spid="11">
                                            <p:txEl>
                                              <p:pRg st="9" end="9"/>
                                            </p:txEl>
                                          </p:spTgt>
                                        </p:tgtEl>
                                        <p:attrNameLst>
                                          <p:attrName>style.visibility</p:attrName>
                                        </p:attrNameLst>
                                      </p:cBhvr>
                                      <p:to>
                                        <p:strVal val="visible"/>
                                      </p:to>
                                    </p:set>
                                    <p:anim calcmode="lin" valueType="num">
                                      <p:cBhvr>
                                        <p:cTn id="86" dur="500" fill="hold"/>
                                        <p:tgtEl>
                                          <p:spTgt spid="11">
                                            <p:txEl>
                                              <p:pRg st="9" end="9"/>
                                            </p:txEl>
                                          </p:spTgt>
                                        </p:tgtEl>
                                        <p:attrNameLst>
                                          <p:attrName>ppt_w</p:attrName>
                                        </p:attrNameLst>
                                      </p:cBhvr>
                                      <p:tavLst>
                                        <p:tav tm="0">
                                          <p:val>
                                            <p:strVal val="#ppt_w*0.05"/>
                                          </p:val>
                                        </p:tav>
                                        <p:tav tm="100000">
                                          <p:val>
                                            <p:strVal val="#ppt_w"/>
                                          </p:val>
                                        </p:tav>
                                      </p:tavLst>
                                    </p:anim>
                                    <p:anim calcmode="lin" valueType="num">
                                      <p:cBhvr>
                                        <p:cTn id="87" dur="500" fill="hold"/>
                                        <p:tgtEl>
                                          <p:spTgt spid="11">
                                            <p:txEl>
                                              <p:pRg st="9" end="9"/>
                                            </p:txEl>
                                          </p:spTgt>
                                        </p:tgtEl>
                                        <p:attrNameLst>
                                          <p:attrName>ppt_h</p:attrName>
                                        </p:attrNameLst>
                                      </p:cBhvr>
                                      <p:tavLst>
                                        <p:tav tm="0">
                                          <p:val>
                                            <p:strVal val="#ppt_h"/>
                                          </p:val>
                                        </p:tav>
                                        <p:tav tm="100000">
                                          <p:val>
                                            <p:strVal val="#ppt_h"/>
                                          </p:val>
                                        </p:tav>
                                      </p:tavLst>
                                    </p:anim>
                                    <p:anim calcmode="lin" valueType="num">
                                      <p:cBhvr>
                                        <p:cTn id="88" dur="500" fill="hold"/>
                                        <p:tgtEl>
                                          <p:spTgt spid="11">
                                            <p:txEl>
                                              <p:pRg st="9" end="9"/>
                                            </p:txEl>
                                          </p:spTgt>
                                        </p:tgtEl>
                                        <p:attrNameLst>
                                          <p:attrName>ppt_x</p:attrName>
                                        </p:attrNameLst>
                                      </p:cBhvr>
                                      <p:tavLst>
                                        <p:tav tm="0">
                                          <p:val>
                                            <p:strVal val="#ppt_x-.2"/>
                                          </p:val>
                                        </p:tav>
                                        <p:tav tm="100000">
                                          <p:val>
                                            <p:strVal val="#ppt_x"/>
                                          </p:val>
                                        </p:tav>
                                      </p:tavLst>
                                    </p:anim>
                                    <p:anim calcmode="lin" valueType="num">
                                      <p:cBhvr>
                                        <p:cTn id="89" dur="500" fill="hold"/>
                                        <p:tgtEl>
                                          <p:spTgt spid="11">
                                            <p:txEl>
                                              <p:pRg st="9" end="9"/>
                                            </p:txEl>
                                          </p:spTgt>
                                        </p:tgtEl>
                                        <p:attrNameLst>
                                          <p:attrName>ppt_y</p:attrName>
                                        </p:attrNameLst>
                                      </p:cBhvr>
                                      <p:tavLst>
                                        <p:tav tm="0">
                                          <p:val>
                                            <p:strVal val="#ppt_y"/>
                                          </p:val>
                                        </p:tav>
                                        <p:tav tm="100000">
                                          <p:val>
                                            <p:strVal val="#ppt_y"/>
                                          </p:val>
                                        </p:tav>
                                      </p:tavLst>
                                    </p:anim>
                                    <p:animEffect transition="in" filter="fade">
                                      <p:cBhvr>
                                        <p:cTn id="90" dur="500"/>
                                        <p:tgtEl>
                                          <p:spTgt spid="11">
                                            <p:txEl>
                                              <p:pRg st="9" end="9"/>
                                            </p:txEl>
                                          </p:spTgt>
                                        </p:tgtEl>
                                      </p:cBhvr>
                                    </p:animEffect>
                                  </p:childTnLst>
                                </p:cTn>
                              </p:par>
                              <p:par>
                                <p:cTn id="91" presetID="54" presetClass="entr" presetSubtype="0" accel="100000" fill="hold" nodeType="withEffect">
                                  <p:stCondLst>
                                    <p:cond delay="0"/>
                                  </p:stCondLst>
                                  <p:childTnLst>
                                    <p:set>
                                      <p:cBhvr>
                                        <p:cTn id="92" dur="1" fill="hold">
                                          <p:stCondLst>
                                            <p:cond delay="0"/>
                                          </p:stCondLst>
                                        </p:cTn>
                                        <p:tgtEl>
                                          <p:spTgt spid="11">
                                            <p:txEl>
                                              <p:pRg st="10" end="10"/>
                                            </p:txEl>
                                          </p:spTgt>
                                        </p:tgtEl>
                                        <p:attrNameLst>
                                          <p:attrName>style.visibility</p:attrName>
                                        </p:attrNameLst>
                                      </p:cBhvr>
                                      <p:to>
                                        <p:strVal val="visible"/>
                                      </p:to>
                                    </p:set>
                                    <p:anim calcmode="lin" valueType="num">
                                      <p:cBhvr>
                                        <p:cTn id="93" dur="500" fill="hold"/>
                                        <p:tgtEl>
                                          <p:spTgt spid="11">
                                            <p:txEl>
                                              <p:pRg st="10" end="10"/>
                                            </p:txEl>
                                          </p:spTgt>
                                        </p:tgtEl>
                                        <p:attrNameLst>
                                          <p:attrName>ppt_w</p:attrName>
                                        </p:attrNameLst>
                                      </p:cBhvr>
                                      <p:tavLst>
                                        <p:tav tm="0">
                                          <p:val>
                                            <p:strVal val="#ppt_w*0.05"/>
                                          </p:val>
                                        </p:tav>
                                        <p:tav tm="100000">
                                          <p:val>
                                            <p:strVal val="#ppt_w"/>
                                          </p:val>
                                        </p:tav>
                                      </p:tavLst>
                                    </p:anim>
                                    <p:anim calcmode="lin" valueType="num">
                                      <p:cBhvr>
                                        <p:cTn id="94" dur="500" fill="hold"/>
                                        <p:tgtEl>
                                          <p:spTgt spid="11">
                                            <p:txEl>
                                              <p:pRg st="10" end="10"/>
                                            </p:txEl>
                                          </p:spTgt>
                                        </p:tgtEl>
                                        <p:attrNameLst>
                                          <p:attrName>ppt_h</p:attrName>
                                        </p:attrNameLst>
                                      </p:cBhvr>
                                      <p:tavLst>
                                        <p:tav tm="0">
                                          <p:val>
                                            <p:strVal val="#ppt_h"/>
                                          </p:val>
                                        </p:tav>
                                        <p:tav tm="100000">
                                          <p:val>
                                            <p:strVal val="#ppt_h"/>
                                          </p:val>
                                        </p:tav>
                                      </p:tavLst>
                                    </p:anim>
                                    <p:anim calcmode="lin" valueType="num">
                                      <p:cBhvr>
                                        <p:cTn id="95" dur="500" fill="hold"/>
                                        <p:tgtEl>
                                          <p:spTgt spid="11">
                                            <p:txEl>
                                              <p:pRg st="10" end="10"/>
                                            </p:txEl>
                                          </p:spTgt>
                                        </p:tgtEl>
                                        <p:attrNameLst>
                                          <p:attrName>ppt_x</p:attrName>
                                        </p:attrNameLst>
                                      </p:cBhvr>
                                      <p:tavLst>
                                        <p:tav tm="0">
                                          <p:val>
                                            <p:strVal val="#ppt_x-.2"/>
                                          </p:val>
                                        </p:tav>
                                        <p:tav tm="100000">
                                          <p:val>
                                            <p:strVal val="#ppt_x"/>
                                          </p:val>
                                        </p:tav>
                                      </p:tavLst>
                                    </p:anim>
                                    <p:anim calcmode="lin" valueType="num">
                                      <p:cBhvr>
                                        <p:cTn id="96" dur="500" fill="hold"/>
                                        <p:tgtEl>
                                          <p:spTgt spid="11">
                                            <p:txEl>
                                              <p:pRg st="10" end="10"/>
                                            </p:txEl>
                                          </p:spTgt>
                                        </p:tgtEl>
                                        <p:attrNameLst>
                                          <p:attrName>ppt_y</p:attrName>
                                        </p:attrNameLst>
                                      </p:cBhvr>
                                      <p:tavLst>
                                        <p:tav tm="0">
                                          <p:val>
                                            <p:strVal val="#ppt_y"/>
                                          </p:val>
                                        </p:tav>
                                        <p:tav tm="100000">
                                          <p:val>
                                            <p:strVal val="#ppt_y"/>
                                          </p:val>
                                        </p:tav>
                                      </p:tavLst>
                                    </p:anim>
                                    <p:animEffect transition="in" filter="fade">
                                      <p:cBhvr>
                                        <p:cTn id="97" dur="500"/>
                                        <p:tgtEl>
                                          <p:spTgt spid="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p:txBody>
          <a:bodyPr>
            <a:normAutofit/>
          </a:bodyPr>
          <a:lstStyle/>
          <a:p>
            <a:pPr algn="ctr"/>
            <a:r>
              <a:rPr lang="en-GB" b="1" dirty="0">
                <a:solidFill>
                  <a:srgbClr val="FF0000"/>
                </a:solidFill>
              </a:rPr>
              <a:t>Riferimenti normativi</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lstStyle/>
          <a:p>
            <a:pPr marL="0" indent="0">
              <a:buNone/>
            </a:pPr>
            <a:endParaRPr lang="en-GB" dirty="0"/>
          </a:p>
          <a:p>
            <a:pPr>
              <a:buFont typeface="Wingdings" panose="05000000000000000000" pitchFamily="2" charset="2"/>
              <a:buChar char="Ø"/>
            </a:pPr>
            <a:r>
              <a:rPr lang="en-GB" dirty="0"/>
              <a:t>Decreto Legislativo 165/97 </a:t>
            </a:r>
          </a:p>
          <a:p>
            <a:pPr>
              <a:buFont typeface="Wingdings" panose="05000000000000000000" pitchFamily="2" charset="2"/>
              <a:buChar char="Ø"/>
            </a:pPr>
            <a:r>
              <a:rPr lang="en-GB" dirty="0"/>
              <a:t>Decreto Legislativo 29 Maggio 2017 nr. 94</a:t>
            </a:r>
          </a:p>
          <a:p>
            <a:pPr>
              <a:buFont typeface="Wingdings" panose="05000000000000000000" pitchFamily="2" charset="2"/>
              <a:buChar char="Ø"/>
            </a:pPr>
            <a:r>
              <a:rPr lang="en-GB" dirty="0"/>
              <a:t>Circolare INPS nr. 6/2005</a:t>
            </a:r>
          </a:p>
          <a:p>
            <a:pPr>
              <a:buFont typeface="Wingdings" panose="05000000000000000000" pitchFamily="2" charset="2"/>
              <a:buChar char="Ø"/>
            </a:pPr>
            <a:r>
              <a:rPr lang="en-GB" dirty="0"/>
              <a:t>Nota INPS del 14/12/2017 della Direzione Centrale Pensioni</a:t>
            </a:r>
          </a:p>
          <a:p>
            <a:pPr>
              <a:buFont typeface="Wingdings" panose="05000000000000000000" pitchFamily="2" charset="2"/>
              <a:buChar char="Ø"/>
            </a:pPr>
            <a:r>
              <a:rPr lang="en-GB" dirty="0"/>
              <a:t>Messaggio Hermes nr. 20238 del 10/12/2013</a:t>
            </a:r>
          </a:p>
          <a:p>
            <a:endParaRPr lang="en-GB" dirty="0"/>
          </a:p>
        </p:txBody>
      </p:sp>
      <p:cxnSp>
        <p:nvCxnSpPr>
          <p:cNvPr id="6" name="Straight Connector 5">
            <a:extLst>
              <a:ext uri="{FF2B5EF4-FFF2-40B4-BE49-F238E27FC236}">
                <a16:creationId xmlns:a16="http://schemas.microsoft.com/office/drawing/2014/main" id="{8E6DD2E9-18C0-4C0D-AF34-9B20581443A8}"/>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A0EDD21A-7C1B-46D1-8394-D3CD517D46F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8DB20F87-04C5-45BE-9511-EB92AEC63B6D}"/>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4635AD4A-2568-4DD5-9DC0-24CD1BE1722B}"/>
              </a:ext>
            </a:extLst>
          </p:cNvPr>
          <p:cNvSpPr>
            <a:spLocks noGrp="1"/>
          </p:cNvSpPr>
          <p:nvPr>
            <p:ph type="sldNum" sz="quarter" idx="12"/>
          </p:nvPr>
        </p:nvSpPr>
        <p:spPr/>
        <p:txBody>
          <a:bodyPr/>
          <a:lstStyle/>
          <a:p>
            <a:fld id="{507FEFA8-9CBB-45B9-95A8-3C179CC91CBA}" type="slidenum">
              <a:rPr lang="en-GB" smtClean="0"/>
              <a:pPr/>
              <a:t>3</a:t>
            </a:fld>
            <a:endParaRPr lang="en-GB" dirty="0"/>
          </a:p>
        </p:txBody>
      </p:sp>
    </p:spTree>
    <p:extLst>
      <p:ext uri="{BB962C8B-B14F-4D97-AF65-F5344CB8AC3E}">
        <p14:creationId xmlns:p14="http://schemas.microsoft.com/office/powerpoint/2010/main" val="66514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4"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1"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2"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4" presetClass="entr" presetSubtype="0" accel="10000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49"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0"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1"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6F4CE-D35F-41C5-82A7-6E7A97377229}"/>
              </a:ext>
            </a:extLst>
          </p:cNvPr>
          <p:cNvSpPr>
            <a:spLocks noGrp="1"/>
          </p:cNvSpPr>
          <p:nvPr>
            <p:ph type="ctrTitle"/>
          </p:nvPr>
        </p:nvSpPr>
        <p:spPr>
          <a:xfrm>
            <a:off x="-1" y="1376745"/>
            <a:ext cx="12191999" cy="1609244"/>
          </a:xfrm>
        </p:spPr>
        <p:txBody>
          <a:bodyPr/>
          <a:lstStyle/>
          <a:p>
            <a:r>
              <a:rPr lang="en-GB" b="1" dirty="0">
                <a:solidFill>
                  <a:schemeClr val="bg1"/>
                </a:solidFill>
              </a:rPr>
              <a:t>Grazie mille per l’attenzione.</a:t>
            </a:r>
          </a:p>
        </p:txBody>
      </p:sp>
      <p:pic>
        <p:nvPicPr>
          <p:cNvPr id="1028" name="Picture 4" descr="Risultati immagini per logo inps bianco">
            <a:extLst>
              <a:ext uri="{FF2B5EF4-FFF2-40B4-BE49-F238E27FC236}">
                <a16:creationId xmlns:a16="http://schemas.microsoft.com/office/drawing/2014/main" id="{7C25889F-8B2C-4BD3-BF2E-57B9500546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837" y="5288594"/>
            <a:ext cx="1128767" cy="120275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a:extLst>
              <a:ext uri="{FF2B5EF4-FFF2-40B4-BE49-F238E27FC236}">
                <a16:creationId xmlns:a16="http://schemas.microsoft.com/office/drawing/2014/main" id="{768185E3-015E-4635-B4FC-DCBD60F0DC47}"/>
              </a:ext>
            </a:extLst>
          </p:cNvPr>
          <p:cNvSpPr txBox="1">
            <a:spLocks/>
          </p:cNvSpPr>
          <p:nvPr/>
        </p:nvSpPr>
        <p:spPr>
          <a:xfrm>
            <a:off x="0" y="4661870"/>
            <a:ext cx="12192000" cy="62672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dirty="0">
                <a:solidFill>
                  <a:schemeClr val="bg1"/>
                </a:solidFill>
                <a:hlinkClick r:id="rId3"/>
              </a:rPr>
              <a:t>www.inps.it</a:t>
            </a:r>
            <a:endParaRPr lang="en-GB" sz="3200" dirty="0">
              <a:solidFill>
                <a:schemeClr val="bg1"/>
              </a:solidFill>
            </a:endParaRPr>
          </a:p>
        </p:txBody>
      </p:sp>
      <p:sp>
        <p:nvSpPr>
          <p:cNvPr id="6" name="Subtitle 2">
            <a:extLst>
              <a:ext uri="{FF2B5EF4-FFF2-40B4-BE49-F238E27FC236}">
                <a16:creationId xmlns:a16="http://schemas.microsoft.com/office/drawing/2014/main" id="{5B4C8AD9-AC92-4137-8540-CEEF8995B16A}"/>
              </a:ext>
            </a:extLst>
          </p:cNvPr>
          <p:cNvSpPr txBox="1">
            <a:spLocks/>
          </p:cNvSpPr>
          <p:nvPr/>
        </p:nvSpPr>
        <p:spPr>
          <a:xfrm>
            <a:off x="6659956" y="5288594"/>
            <a:ext cx="5259088" cy="57361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00" i="1" dirty="0">
              <a:solidFill>
                <a:schemeClr val="bg1"/>
              </a:solidFill>
            </a:endParaRPr>
          </a:p>
        </p:txBody>
      </p:sp>
    </p:spTree>
    <p:extLst>
      <p:ext uri="{BB962C8B-B14F-4D97-AF65-F5344CB8AC3E}">
        <p14:creationId xmlns:p14="http://schemas.microsoft.com/office/powerpoint/2010/main" val="3571159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5">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D258A3-FCA8-4015-AF6B-9AA51620326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14B7B87-306C-4D70-89C5-03865ACA54CC}"/>
              </a:ext>
            </a:extLst>
          </p:cNvPr>
          <p:cNvSpPr>
            <a:spLocks noGrp="1"/>
          </p:cNvSpPr>
          <p:nvPr>
            <p:ph idx="1"/>
          </p:nvPr>
        </p:nvSpPr>
        <p:spPr/>
        <p:txBody>
          <a:bodyPr/>
          <a:lstStyle/>
          <a:p>
            <a:endParaRPr lang="it-IT"/>
          </a:p>
        </p:txBody>
      </p:sp>
      <p:sp>
        <p:nvSpPr>
          <p:cNvPr id="4" name="Segnaposto numero diapositiva 3">
            <a:extLst>
              <a:ext uri="{FF2B5EF4-FFF2-40B4-BE49-F238E27FC236}">
                <a16:creationId xmlns:a16="http://schemas.microsoft.com/office/drawing/2014/main" id="{725F7112-2CDD-4B50-AF1C-BBAC10CE9891}"/>
              </a:ext>
            </a:extLst>
          </p:cNvPr>
          <p:cNvSpPr>
            <a:spLocks noGrp="1"/>
          </p:cNvSpPr>
          <p:nvPr>
            <p:ph type="sldNum" sz="quarter" idx="12"/>
          </p:nvPr>
        </p:nvSpPr>
        <p:spPr/>
        <p:txBody>
          <a:bodyPr/>
          <a:lstStyle/>
          <a:p>
            <a:fld id="{507FEFA8-9CBB-45B9-95A8-3C179CC91CBA}" type="slidenum">
              <a:rPr lang="en-GB" smtClean="0"/>
              <a:pPr/>
              <a:t>31</a:t>
            </a:fld>
            <a:endParaRPr lang="en-GB" dirty="0"/>
          </a:p>
        </p:txBody>
      </p:sp>
    </p:spTree>
    <p:extLst>
      <p:ext uri="{BB962C8B-B14F-4D97-AF65-F5344CB8AC3E}">
        <p14:creationId xmlns:p14="http://schemas.microsoft.com/office/powerpoint/2010/main" val="2816631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5"/>
            <a:ext cx="10515600" cy="1011791"/>
          </a:xfrm>
        </p:spPr>
        <p:txBody>
          <a:bodyPr>
            <a:noAutofit/>
          </a:bodyPr>
          <a:lstStyle/>
          <a:p>
            <a:pPr algn="ctr"/>
            <a:r>
              <a:rPr lang="en-GB" sz="4000" b="1" dirty="0">
                <a:solidFill>
                  <a:srgbClr val="FF0000"/>
                </a:solidFill>
              </a:rPr>
              <a:t>Personale interessato all’ applicazione del beneficio</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428285"/>
            <a:ext cx="10515600" cy="4263595"/>
          </a:xfrm>
        </p:spPr>
        <p:txBody>
          <a:bodyPr>
            <a:normAutofit fontScale="92500" lnSpcReduction="20000"/>
          </a:bodyPr>
          <a:lstStyle/>
          <a:p>
            <a:pPr algn="just">
              <a:lnSpc>
                <a:spcPct val="100000"/>
              </a:lnSpc>
              <a:buFont typeface="Wingdings" panose="05000000000000000000" pitchFamily="2" charset="2"/>
              <a:buChar char="Ø"/>
            </a:pPr>
            <a:r>
              <a:rPr lang="en-GB" dirty="0"/>
              <a:t>Personale delle Forze di Polizia ad ordinamento militare (Carabinieri e Guardia di Finanza) il predetto incremento opera in alternativa al collocamento in ausiliaria , previa opzione dell’ interessato.</a:t>
            </a:r>
          </a:p>
          <a:p>
            <a:pPr algn="just">
              <a:lnSpc>
                <a:spcPct val="100000"/>
              </a:lnSpc>
              <a:buFont typeface="Wingdings" panose="05000000000000000000" pitchFamily="2" charset="2"/>
              <a:buChar char="Ø"/>
            </a:pPr>
            <a:r>
              <a:rPr lang="en-GB" dirty="0"/>
              <a:t>Personale “militare” (Esercito, Aereonautica, Marina Militare) il predetto incremento opera in alternativa al collocamento in ausiliaria , previa opzione dell’ interessato.</a:t>
            </a:r>
          </a:p>
          <a:p>
            <a:pPr algn="just">
              <a:lnSpc>
                <a:spcPct val="100000"/>
              </a:lnSpc>
              <a:buFont typeface="Wingdings" panose="05000000000000000000" pitchFamily="2" charset="2"/>
              <a:buChar char="Ø"/>
            </a:pPr>
            <a:r>
              <a:rPr lang="en-GB" dirty="0"/>
              <a:t>Personale civile che comunque rientra nei benefici di cui all’ art.3 comma 7 del D.LGs 165/97 (Corpo  Nazionale dei Vigili del Fuoco).</a:t>
            </a:r>
          </a:p>
          <a:p>
            <a:pPr algn="just">
              <a:lnSpc>
                <a:spcPct val="100000"/>
              </a:lnSpc>
              <a:buFont typeface="Wingdings" panose="05000000000000000000" pitchFamily="2" charset="2"/>
              <a:buChar char="Ø"/>
            </a:pPr>
            <a:r>
              <a:rPr lang="en-GB" dirty="0"/>
              <a:t>Personale della Polizia di Stato </a:t>
            </a:r>
          </a:p>
          <a:p>
            <a:pPr algn="just">
              <a:lnSpc>
                <a:spcPct val="100000"/>
              </a:lnSpc>
              <a:buFont typeface="Wingdings" panose="05000000000000000000" pitchFamily="2" charset="2"/>
              <a:buChar char="Ø"/>
            </a:pPr>
            <a:r>
              <a:rPr lang="en-GB" dirty="0"/>
              <a:t>Personale militare che al raggiungimento del limite di età non sia in possesso dei requisiti psico – fisici per accedere o permanere in ausiliaria </a:t>
            </a:r>
          </a:p>
        </p:txBody>
      </p:sp>
      <p:cxnSp>
        <p:nvCxnSpPr>
          <p:cNvPr id="6" name="Straight Connector 5">
            <a:extLst>
              <a:ext uri="{FF2B5EF4-FFF2-40B4-BE49-F238E27FC236}">
                <a16:creationId xmlns:a16="http://schemas.microsoft.com/office/drawing/2014/main" id="{9D50998B-2B8C-460C-A7E2-68395CDE86FF}"/>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1622159A-5263-4756-8AED-615D0A4AAF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7180B117-BB36-4FC5-9CEE-CEBFE50FECB0}"/>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46646098-2D76-4DB6-AFFF-EEA7D8A5A9D8}"/>
              </a:ext>
            </a:extLst>
          </p:cNvPr>
          <p:cNvSpPr>
            <a:spLocks noGrp="1"/>
          </p:cNvSpPr>
          <p:nvPr>
            <p:ph type="sldNum" sz="quarter" idx="12"/>
          </p:nvPr>
        </p:nvSpPr>
        <p:spPr/>
        <p:txBody>
          <a:bodyPr/>
          <a:lstStyle/>
          <a:p>
            <a:fld id="{507FEFA8-9CBB-45B9-95A8-3C179CC91CBA}" type="slidenum">
              <a:rPr lang="en-GB" smtClean="0"/>
              <a:pPr/>
              <a:t>4</a:t>
            </a:fld>
            <a:endParaRPr lang="en-GB" dirty="0"/>
          </a:p>
        </p:txBody>
      </p:sp>
    </p:spTree>
    <p:extLst>
      <p:ext uri="{BB962C8B-B14F-4D97-AF65-F5344CB8AC3E}">
        <p14:creationId xmlns:p14="http://schemas.microsoft.com/office/powerpoint/2010/main" val="91714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par>
                                <p:cTn id="38" presetID="54" presetClass="entr" presetSubtype="0" accel="100000" fill="hold" nodeType="with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1"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2"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3"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4" dur="500"/>
                                        <p:tgtEl>
                                          <p:spTgt spid="3">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4" presetClass="entr" presetSubtype="0" accel="100000" fill="hold"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p:cTn id="4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5"/>
            <a:ext cx="10515600" cy="585233"/>
          </a:xfrm>
        </p:spPr>
        <p:txBody>
          <a:bodyPr>
            <a:noAutofit/>
          </a:bodyPr>
          <a:lstStyle/>
          <a:p>
            <a:pPr algn="ctr"/>
            <a:r>
              <a:rPr lang="en-GB" b="1" dirty="0">
                <a:solidFill>
                  <a:srgbClr val="FF0000"/>
                </a:solidFill>
              </a:rPr>
              <a:t>Personale “militare”</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399067"/>
            <a:ext cx="10515600" cy="4292814"/>
          </a:xfrm>
        </p:spPr>
        <p:txBody>
          <a:bodyPr>
            <a:normAutofit fontScale="92500" lnSpcReduction="10000"/>
          </a:bodyPr>
          <a:lstStyle/>
          <a:p>
            <a:pPr algn="just">
              <a:buFont typeface="Wingdings" panose="05000000000000000000" pitchFamily="2" charset="2"/>
              <a:buChar char="Ø"/>
            </a:pPr>
            <a:r>
              <a:rPr lang="en-GB" dirty="0"/>
              <a:t>Con l’ applicazione del D.Lgs 20/05/2017 nr. 94 di riordino </a:t>
            </a:r>
            <a:r>
              <a:rPr lang="it-IT" dirty="0"/>
              <a:t>dei ruoli e delle carriere del personale delle Forze armate , in particolare l’art. 10, comma 2 è stata disposta la modifica dell’ art. 3, comma 7, ultimo periodo del D.Lgs 30/04/1997 nr. 165 , in particolare si è esteso a tutto il personale delle Forze armate (Esercito , Marina , Aereonautica) l’applicabilità dell’ istituto del « moltiplicatore» in alternativa al collocamento in ausiliaria.</a:t>
            </a:r>
          </a:p>
          <a:p>
            <a:pPr algn="just">
              <a:buFont typeface="Wingdings" panose="05000000000000000000" pitchFamily="2" charset="2"/>
              <a:buChar char="Ø"/>
            </a:pPr>
            <a:r>
              <a:rPr lang="it-IT" dirty="0"/>
              <a:t>Dal 07 luglio 2017, data di entrata in vigore del D.Lgs 94/2017 </a:t>
            </a:r>
            <a:r>
              <a:rPr lang="it-IT" u="sng" dirty="0"/>
              <a:t>il personale militare</a:t>
            </a:r>
            <a:r>
              <a:rPr lang="it-IT" dirty="0"/>
              <a:t> che è collocato nella posizione di ausiliaria ed il cui trattamento pensionistico è liquidato in tutto o in parte con il sistema contributivo può optare , in alternativa al collocamento in ausiliaria , per l’ incremento del montante individuale contributivo, calcolato con l’istituto del «moltiplicatore».</a:t>
            </a:r>
            <a:endParaRPr lang="en-GB" dirty="0"/>
          </a:p>
          <a:p>
            <a:endParaRPr lang="en-GB" dirty="0"/>
          </a:p>
          <a:p>
            <a:endParaRPr lang="en-GB" dirty="0"/>
          </a:p>
          <a:p>
            <a:endParaRPr lang="en-GB" dirty="0"/>
          </a:p>
        </p:txBody>
      </p:sp>
      <p:cxnSp>
        <p:nvCxnSpPr>
          <p:cNvPr id="6" name="Straight Connector 5">
            <a:extLst>
              <a:ext uri="{FF2B5EF4-FFF2-40B4-BE49-F238E27FC236}">
                <a16:creationId xmlns:a16="http://schemas.microsoft.com/office/drawing/2014/main" id="{B8FF1292-F246-479C-BD20-B4AC0ACFBC01}"/>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6F38FDCD-DB29-421D-A774-E85E004FF89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47A52DAD-E072-4430-9796-B1D88211989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AC502F0C-C36F-459F-A8C3-809376D28B17}"/>
              </a:ext>
            </a:extLst>
          </p:cNvPr>
          <p:cNvSpPr>
            <a:spLocks noGrp="1"/>
          </p:cNvSpPr>
          <p:nvPr>
            <p:ph type="sldNum" sz="quarter" idx="12"/>
          </p:nvPr>
        </p:nvSpPr>
        <p:spPr/>
        <p:txBody>
          <a:bodyPr/>
          <a:lstStyle/>
          <a:p>
            <a:fld id="{507FEFA8-9CBB-45B9-95A8-3C179CC91CBA}" type="slidenum">
              <a:rPr lang="en-GB" smtClean="0"/>
              <a:pPr/>
              <a:t>5</a:t>
            </a:fld>
            <a:endParaRPr lang="en-GB" dirty="0"/>
          </a:p>
        </p:txBody>
      </p:sp>
    </p:spTree>
    <p:extLst>
      <p:ext uri="{BB962C8B-B14F-4D97-AF65-F5344CB8AC3E}">
        <p14:creationId xmlns:p14="http://schemas.microsoft.com/office/powerpoint/2010/main" val="411647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5"/>
            <a:ext cx="10515600" cy="800995"/>
          </a:xfrm>
        </p:spPr>
        <p:txBody>
          <a:bodyPr>
            <a:noAutofit/>
          </a:bodyPr>
          <a:lstStyle/>
          <a:p>
            <a:pPr algn="just"/>
            <a:r>
              <a:rPr lang="en-GB" sz="4000" b="1" dirty="0">
                <a:solidFill>
                  <a:srgbClr val="FF0000"/>
                </a:solidFill>
                <a:latin typeface="+mn-lt"/>
              </a:rPr>
              <a:t>Tale opzione potrà essere esercitata nelle seguenti ipotesi di cessazione dal servizio attivo:</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217489"/>
            <a:ext cx="10515600" cy="4474391"/>
          </a:xfrm>
        </p:spPr>
        <p:txBody>
          <a:bodyPr>
            <a:normAutofit fontScale="92500" lnSpcReduction="20000"/>
          </a:bodyPr>
          <a:lstStyle/>
          <a:p>
            <a:pPr algn="just">
              <a:buFont typeface="Wingdings" panose="05000000000000000000" pitchFamily="2" charset="2"/>
              <a:buChar char="Ø"/>
            </a:pPr>
            <a:r>
              <a:rPr lang="en-GB" dirty="0"/>
              <a:t>Raggiungimento dei limiti di età previsto per il grado ed il ruolo di appartenenza;</a:t>
            </a:r>
          </a:p>
          <a:p>
            <a:pPr algn="just">
              <a:buFont typeface="Wingdings" panose="05000000000000000000" pitchFamily="2" charset="2"/>
              <a:buChar char="Ø"/>
            </a:pPr>
            <a:r>
              <a:rPr lang="en-GB" dirty="0"/>
              <a:t>A domanda , per gli ufficiali in aspettativa per riduzione dei quadri (ARQ) a condizione che abbiano maturato I requisiti per la pensione di anzianità;</a:t>
            </a:r>
          </a:p>
          <a:p>
            <a:pPr algn="just">
              <a:buFont typeface="Wingdings" panose="05000000000000000000" pitchFamily="2" charset="2"/>
              <a:buChar char="Ø"/>
            </a:pPr>
            <a:r>
              <a:rPr lang="en-GB" dirty="0"/>
              <a:t>A domanda a condizione di aver prestato non meno di 40 anni di servizio militare effettivo;</a:t>
            </a:r>
          </a:p>
          <a:p>
            <a:pPr algn="just">
              <a:buFont typeface="Wingdings" panose="05000000000000000000" pitchFamily="2" charset="2"/>
              <a:buChar char="Ø"/>
            </a:pPr>
            <a:r>
              <a:rPr lang="en-GB" dirty="0"/>
              <a:t>A domanda, nel caso il militare si trovia non più di cinque anni dal raggiungimento del limite di età e sempre che abbia maturato i requisiti per la pensione di anzianità (cd. Scivolo art. 2229 Co. 1 del C.O.M.)</a:t>
            </a:r>
          </a:p>
          <a:p>
            <a:pPr algn="just">
              <a:buFont typeface="Wingdings" panose="05000000000000000000" pitchFamily="2" charset="2"/>
              <a:buChar char="Ø"/>
            </a:pPr>
            <a:r>
              <a:rPr lang="en-GB" dirty="0"/>
              <a:t>A domanda , al termine del mandato triennale per le Autorità di Vertice</a:t>
            </a:r>
          </a:p>
          <a:p>
            <a:pPr algn="just">
              <a:buFont typeface="Wingdings" panose="05000000000000000000" pitchFamily="2" charset="2"/>
              <a:buChar char="Ø"/>
            </a:pPr>
            <a:r>
              <a:rPr lang="en-GB" dirty="0"/>
              <a:t>Per il personale militare che cessa per limiti di età e non sia in possesso dei requisiti psico – fisici per accedere o permanere in ausiliaria si applica l’ istituto del “moltiplicatore”.</a:t>
            </a:r>
          </a:p>
        </p:txBody>
      </p:sp>
      <p:cxnSp>
        <p:nvCxnSpPr>
          <p:cNvPr id="6" name="Straight Connector 5">
            <a:extLst>
              <a:ext uri="{FF2B5EF4-FFF2-40B4-BE49-F238E27FC236}">
                <a16:creationId xmlns:a16="http://schemas.microsoft.com/office/drawing/2014/main" id="{A0AA4A76-95C2-4BC1-A948-00EC148AD71B}"/>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494EA771-E561-4C99-A55E-AC3F29E1125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3A447B72-2249-4E5B-9478-DA479AE9FD26}"/>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A0260ED6-6995-4317-857B-AE36DA3B3840}"/>
              </a:ext>
            </a:extLst>
          </p:cNvPr>
          <p:cNvSpPr>
            <a:spLocks noGrp="1"/>
          </p:cNvSpPr>
          <p:nvPr>
            <p:ph type="sldNum" sz="quarter" idx="12"/>
          </p:nvPr>
        </p:nvSpPr>
        <p:spPr/>
        <p:txBody>
          <a:bodyPr/>
          <a:lstStyle/>
          <a:p>
            <a:r>
              <a:rPr lang="en-GB" dirty="0"/>
              <a:t>6</a:t>
            </a:r>
          </a:p>
        </p:txBody>
      </p:sp>
    </p:spTree>
    <p:extLst>
      <p:ext uri="{BB962C8B-B14F-4D97-AF65-F5344CB8AC3E}">
        <p14:creationId xmlns:p14="http://schemas.microsoft.com/office/powerpoint/2010/main" val="114729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4" presetClass="entr" presetSubtype="0" accel="100000" fill="hold"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 calcmode="lin" valueType="num">
                                      <p:cBhvr>
                                        <p:cTn id="60"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61"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2"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63"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6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p:txBody>
          <a:bodyPr>
            <a:normAutofit/>
          </a:bodyPr>
          <a:lstStyle/>
          <a:p>
            <a:pPr algn="ctr"/>
            <a:r>
              <a:rPr lang="en-GB" b="1" dirty="0">
                <a:solidFill>
                  <a:srgbClr val="FF0000"/>
                </a:solidFill>
              </a:rPr>
              <a:t>Effetti sul trattamento pensionistico</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lstStyle/>
          <a:p>
            <a:pPr marL="0" indent="0" algn="just">
              <a:buNone/>
            </a:pPr>
            <a:r>
              <a:rPr lang="en-GB" dirty="0"/>
              <a:t>Tale incremento, come recita la norma,  entra a far parte nel calcolo del montante contributivo nei seguenti casi:</a:t>
            </a:r>
          </a:p>
          <a:p>
            <a:pPr algn="just">
              <a:buFont typeface="Wingdings" panose="05000000000000000000" pitchFamily="2" charset="2"/>
              <a:buChar char="Ø"/>
            </a:pPr>
            <a:r>
              <a:rPr lang="en-GB" dirty="0"/>
              <a:t>pensione interamente contributiva;</a:t>
            </a:r>
          </a:p>
          <a:p>
            <a:pPr algn="just">
              <a:buFont typeface="Wingdings" panose="05000000000000000000" pitchFamily="2" charset="2"/>
              <a:buChar char="Ø"/>
            </a:pPr>
            <a:r>
              <a:rPr lang="en-GB" dirty="0"/>
              <a:t>pensione calcolata con un sistema “misto” per quanto riguarda la quota contributiva .</a:t>
            </a:r>
          </a:p>
          <a:p>
            <a:pPr marL="0" indent="0" algn="just">
              <a:buNone/>
            </a:pPr>
            <a:r>
              <a:rPr lang="en-GB" b="1" dirty="0"/>
              <a:t>Non può essere considerata</a:t>
            </a:r>
            <a:r>
              <a:rPr lang="en-GB" dirty="0"/>
              <a:t> una quota “aggiuntiva” al trattamento pensionistico, da aggiungere dopo aver determinato il trattamento meno favorevole (cd. doppio calcolo).</a:t>
            </a:r>
          </a:p>
        </p:txBody>
      </p:sp>
      <p:cxnSp>
        <p:nvCxnSpPr>
          <p:cNvPr id="6" name="Straight Connector 5">
            <a:extLst>
              <a:ext uri="{FF2B5EF4-FFF2-40B4-BE49-F238E27FC236}">
                <a16:creationId xmlns:a16="http://schemas.microsoft.com/office/drawing/2014/main" id="{7109214E-3487-4823-B529-698E352B1249}"/>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E85B563B-D671-4D30-8113-AA47625FDB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9B8C263F-059E-4A67-A111-EDD3D40D3394}"/>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F0BDC9D0-8A88-4DA4-B470-4961C627C704}"/>
              </a:ext>
            </a:extLst>
          </p:cNvPr>
          <p:cNvSpPr>
            <a:spLocks noGrp="1"/>
          </p:cNvSpPr>
          <p:nvPr>
            <p:ph type="sldNum" sz="quarter" idx="12"/>
          </p:nvPr>
        </p:nvSpPr>
        <p:spPr/>
        <p:txBody>
          <a:bodyPr/>
          <a:lstStyle/>
          <a:p>
            <a:fld id="{507FEFA8-9CBB-45B9-95A8-3C179CC91CBA}" type="slidenum">
              <a:rPr lang="en-GB" smtClean="0"/>
              <a:pPr/>
              <a:t>7</a:t>
            </a:fld>
            <a:endParaRPr lang="en-GB" dirty="0"/>
          </a:p>
        </p:txBody>
      </p:sp>
    </p:spTree>
    <p:extLst>
      <p:ext uri="{BB962C8B-B14F-4D97-AF65-F5344CB8AC3E}">
        <p14:creationId xmlns:p14="http://schemas.microsoft.com/office/powerpoint/2010/main" val="357640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wheel(4)">
                                      <p:cBhvr>
                                        <p:cTn id="4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a:xfrm>
            <a:off x="838200" y="365125"/>
            <a:ext cx="10515600" cy="800995"/>
          </a:xfrm>
        </p:spPr>
        <p:txBody>
          <a:bodyPr>
            <a:normAutofit/>
          </a:bodyPr>
          <a:lstStyle/>
          <a:p>
            <a:pPr algn="ctr"/>
            <a:r>
              <a:rPr lang="en-GB" b="1" dirty="0"/>
              <a:t>Effetti sulle </a:t>
            </a:r>
            <a:r>
              <a:rPr lang="en-GB" b="1" dirty="0">
                <a:solidFill>
                  <a:srgbClr val="FF0000"/>
                </a:solidFill>
              </a:rPr>
              <a:t>pensioni</a:t>
            </a:r>
            <a:r>
              <a:rPr lang="en-GB" b="1" dirty="0"/>
              <a:t> pro rata 2012 </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386849"/>
            <a:ext cx="10515600" cy="4305032"/>
          </a:xfrm>
        </p:spPr>
        <p:txBody>
          <a:bodyPr/>
          <a:lstStyle/>
          <a:p>
            <a:pPr algn="just"/>
            <a:r>
              <a:rPr lang="en-GB" dirty="0"/>
              <a:t>Per le cessazioni dal 01/01/2012 con un anzianità contributiva superiore a 40 anni, da liquidare in un sistema contributivo pro rata 2012 (legge 214/2011) , così come rivisto dalla legge 190 del 2014 (art. 1 commi 707 e 708) </a:t>
            </a:r>
            <a:r>
              <a:rPr lang="en-GB" dirty="0" err="1"/>
              <a:t>viene</a:t>
            </a:r>
            <a:r>
              <a:rPr lang="en-GB" dirty="0"/>
              <a:t> </a:t>
            </a:r>
            <a:r>
              <a:rPr lang="en-GB" dirty="0" err="1"/>
              <a:t>attribuito</a:t>
            </a:r>
            <a:r>
              <a:rPr lang="en-GB" dirty="0"/>
              <a:t> il trattamento meno favorevole tra:</a:t>
            </a:r>
          </a:p>
          <a:p>
            <a:pPr lvl="1" algn="just">
              <a:buFont typeface="Wingdings" panose="05000000000000000000" pitchFamily="2" charset="2"/>
              <a:buChar char="Ø"/>
            </a:pPr>
            <a:r>
              <a:rPr lang="en-GB" sz="2800" dirty="0"/>
              <a:t>la pensione con calcolo contributivo pro quota </a:t>
            </a:r>
          </a:p>
          <a:p>
            <a:pPr lvl="1" algn="just">
              <a:buFont typeface="Wingdings" panose="05000000000000000000" pitchFamily="2" charset="2"/>
              <a:buChar char="Ø"/>
            </a:pPr>
            <a:r>
              <a:rPr lang="en-GB" sz="2800" dirty="0"/>
              <a:t>la pensione con il calcolo interamente retributivo con l’ applicazione dell’ aliquota di rendimento ad oltranza (circolare INPS 74 del 10/04/2015)</a:t>
            </a:r>
          </a:p>
        </p:txBody>
      </p:sp>
      <p:cxnSp>
        <p:nvCxnSpPr>
          <p:cNvPr id="6" name="Straight Connector 5">
            <a:extLst>
              <a:ext uri="{FF2B5EF4-FFF2-40B4-BE49-F238E27FC236}">
                <a16:creationId xmlns:a16="http://schemas.microsoft.com/office/drawing/2014/main" id="{E573AE1D-27EE-4E61-AF3C-5990A2B6AA06}"/>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CC536463-27BE-47DD-B5B7-4CF2423AB24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BDA5BDF8-C641-464B-8525-A75ACD415221}"/>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AB25F90A-0EDF-406A-BA15-E1478787E7EA}"/>
              </a:ext>
            </a:extLst>
          </p:cNvPr>
          <p:cNvSpPr>
            <a:spLocks noGrp="1"/>
          </p:cNvSpPr>
          <p:nvPr>
            <p:ph type="sldNum" sz="quarter" idx="12"/>
          </p:nvPr>
        </p:nvSpPr>
        <p:spPr/>
        <p:txBody>
          <a:bodyPr/>
          <a:lstStyle/>
          <a:p>
            <a:fld id="{507FEFA8-9CBB-45B9-95A8-3C179CC91CBA}" type="slidenum">
              <a:rPr lang="en-GB" smtClean="0"/>
              <a:pPr/>
              <a:t>8</a:t>
            </a:fld>
            <a:endParaRPr lang="en-GB" dirty="0"/>
          </a:p>
        </p:txBody>
      </p:sp>
    </p:spTree>
    <p:extLst>
      <p:ext uri="{BB962C8B-B14F-4D97-AF65-F5344CB8AC3E}">
        <p14:creationId xmlns:p14="http://schemas.microsoft.com/office/powerpoint/2010/main" val="156385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pPr algn="ctr"/>
            <a:r>
              <a:rPr lang="en-GB" b="1" dirty="0"/>
              <a:t>In particolare</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lstStyle/>
          <a:p>
            <a:pPr algn="just"/>
            <a:r>
              <a:rPr lang="en-GB" dirty="0"/>
              <a:t>Su una pensione calcolata in pro rata 2012         </a:t>
            </a:r>
            <a:r>
              <a:rPr lang="en-GB" b="1" dirty="0">
                <a:solidFill>
                  <a:srgbClr val="00B050"/>
                </a:solidFill>
              </a:rPr>
              <a:t>SI </a:t>
            </a:r>
            <a:r>
              <a:rPr lang="en-GB" dirty="0"/>
              <a:t> </a:t>
            </a:r>
          </a:p>
          <a:p>
            <a:pPr marL="457200" lvl="1" indent="0" algn="just">
              <a:buNone/>
            </a:pPr>
            <a:r>
              <a:rPr lang="en-GB" sz="3000" dirty="0"/>
              <a:t>incremento figurativo di cui all’ art. 3 c. 7 del D.lgs 165/97 nella       determinazione della quota C di pensione (pensione : Quota A+B+C)</a:t>
            </a:r>
          </a:p>
          <a:p>
            <a:pPr algn="just"/>
            <a:r>
              <a:rPr lang="en-GB" dirty="0"/>
              <a:t>Su una pensione interamente retributiva         </a:t>
            </a:r>
            <a:r>
              <a:rPr lang="en-GB" b="1" dirty="0">
                <a:solidFill>
                  <a:srgbClr val="FF0000"/>
                </a:solidFill>
              </a:rPr>
              <a:t>NO</a:t>
            </a:r>
          </a:p>
          <a:p>
            <a:pPr marL="457200" lvl="1" indent="0" algn="just">
              <a:buNone/>
            </a:pPr>
            <a:r>
              <a:rPr lang="en-GB" dirty="0"/>
              <a:t> </a:t>
            </a:r>
            <a:r>
              <a:rPr lang="en-GB" sz="3000" dirty="0"/>
              <a:t>incremento figurativo di cui all’ art. 3 c. 7 del D.lgs 165/97 in quanto manca la quota C di pensione (pensione: quota A+B)</a:t>
            </a:r>
          </a:p>
        </p:txBody>
      </p:sp>
      <p:cxnSp>
        <p:nvCxnSpPr>
          <p:cNvPr id="6" name="Straight Connector 5">
            <a:extLst>
              <a:ext uri="{FF2B5EF4-FFF2-40B4-BE49-F238E27FC236}">
                <a16:creationId xmlns:a16="http://schemas.microsoft.com/office/drawing/2014/main" id="{B5614260-1E38-46C3-A843-4DEBE8242791}"/>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61CDC7EF-C35F-4944-9B7C-C97DD28F5B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8C8E6E9C-55CF-42DB-9949-756D5B2F7766}"/>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
        <p:nvSpPr>
          <p:cNvPr id="4" name="Segnaposto numero diapositiva 3">
            <a:extLst>
              <a:ext uri="{FF2B5EF4-FFF2-40B4-BE49-F238E27FC236}">
                <a16:creationId xmlns:a16="http://schemas.microsoft.com/office/drawing/2014/main" id="{96F83BA8-CF61-4540-A481-13E6EBAEF077}"/>
              </a:ext>
            </a:extLst>
          </p:cNvPr>
          <p:cNvSpPr>
            <a:spLocks noGrp="1"/>
          </p:cNvSpPr>
          <p:nvPr>
            <p:ph type="sldNum" sz="quarter" idx="12"/>
          </p:nvPr>
        </p:nvSpPr>
        <p:spPr/>
        <p:txBody>
          <a:bodyPr/>
          <a:lstStyle/>
          <a:p>
            <a:fld id="{507FEFA8-9CBB-45B9-95A8-3C179CC91CBA}" type="slidenum">
              <a:rPr lang="en-GB" smtClean="0"/>
              <a:pPr/>
              <a:t>9</a:t>
            </a:fld>
            <a:endParaRPr lang="en-GB" dirty="0"/>
          </a:p>
        </p:txBody>
      </p:sp>
    </p:spTree>
    <p:extLst>
      <p:ext uri="{BB962C8B-B14F-4D97-AF65-F5344CB8AC3E}">
        <p14:creationId xmlns:p14="http://schemas.microsoft.com/office/powerpoint/2010/main" val="36541183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860</TotalTime>
  <Words>2985</Words>
  <Application>Microsoft Office PowerPoint</Application>
  <PresentationFormat>Widescreen</PresentationFormat>
  <Paragraphs>246</Paragraphs>
  <Slides>31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31</vt:i4>
      </vt:variant>
    </vt:vector>
  </HeadingPairs>
  <TitlesOfParts>
    <vt:vector size="37" baseType="lpstr">
      <vt:lpstr>Arial</vt:lpstr>
      <vt:lpstr>Bahnschrift Light Condensed</vt:lpstr>
      <vt:lpstr>Calibri</vt:lpstr>
      <vt:lpstr>Calibri Light</vt:lpstr>
      <vt:lpstr>Wingdings</vt:lpstr>
      <vt:lpstr>Office Theme</vt:lpstr>
      <vt:lpstr>                 Il “Moltilplicatore” art.3 c.7 D. Lgs 165/97,  “sei scatti” art. 4 D. Lgs 165/97  e maggiorazione dei servizi  Relatore: Celani Candido</vt:lpstr>
      <vt:lpstr>D. L.gs 165/97 art. 3 co. 7 “moltiplicatore”</vt:lpstr>
      <vt:lpstr>Riferimenti normativi</vt:lpstr>
      <vt:lpstr>Personale interessato all’ applicazione del beneficio</vt:lpstr>
      <vt:lpstr>Personale “militare”</vt:lpstr>
      <vt:lpstr>Tale opzione potrà essere esercitata nelle seguenti ipotesi di cessazione dal servizio attivo:</vt:lpstr>
      <vt:lpstr>Effetti sul trattamento pensionistico</vt:lpstr>
      <vt:lpstr>Effetti sulle pensioni pro rata 2012 </vt:lpstr>
      <vt:lpstr>In particolare</vt:lpstr>
      <vt:lpstr>Base imponibile </vt:lpstr>
      <vt:lpstr>Voci economiche che formano la base pensionabile</vt:lpstr>
      <vt:lpstr>ART.4 C. 2 DEL D.LGS. 165/97  “SEI SCATTI AGGIUNTIVI”</vt:lpstr>
      <vt:lpstr>Personale del comparto destinatario del beneficio </vt:lpstr>
      <vt:lpstr> </vt:lpstr>
      <vt:lpstr>Presentazione standard di PowerPoint</vt:lpstr>
      <vt:lpstr>LIQUIDAZIONE DELLA PENSIONE IN UN SISTEMA DI CALCOLO “misto 2012” (retributivo + contributivo dal 01/01/2012)</vt:lpstr>
      <vt:lpstr>Presentazione standard di PowerPoint</vt:lpstr>
      <vt:lpstr>I sei scatti aggiuntivi vengono corrisposti “ in aggiunta alla base pensionabile”. L’ importo così determinato , rapportato all’ aliquota pensionistica totale, deve essere aggiunto alle quote A e B senza tener conto del beneficio medesimo e senza operare la maggiorazione del 18% </vt:lpstr>
      <vt:lpstr>Presentazione standard di PowerPoint</vt:lpstr>
      <vt:lpstr>Tutto ciò al 31/12/2011, MA dal 01/01/2012</vt:lpstr>
      <vt:lpstr>Entrata in vigore del D.L. 201/2011 </vt:lpstr>
      <vt:lpstr>Presentazione standard di PowerPoint</vt:lpstr>
      <vt:lpstr>Presentazione standard di PowerPoint</vt:lpstr>
      <vt:lpstr>Come è calcolata la ritenuta per il recupero  dell’ onere contributivo previsto per la concessione dei sei scatti??? </vt:lpstr>
      <vt:lpstr>Presentazione standard di PowerPoint</vt:lpstr>
      <vt:lpstr>Maggiorazione dei servizi per il personale con iscrizione CTPS</vt:lpstr>
      <vt:lpstr>In particolare</vt:lpstr>
      <vt:lpstr>Presentazione standard di PowerPoint</vt:lpstr>
      <vt:lpstr>Come incidono le maggiorazioni nel calcolo della pensione ??</vt:lpstr>
      <vt:lpstr>Grazie mille per l’attenzione.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Inserire titolo</dc:title>
  <dc:creator>Arianna Poli</dc:creator>
  <cp:lastModifiedBy>Chiara Di chio</cp:lastModifiedBy>
  <cp:revision>114</cp:revision>
  <dcterms:created xsi:type="dcterms:W3CDTF">2020-01-22T08:22:50Z</dcterms:created>
  <dcterms:modified xsi:type="dcterms:W3CDTF">2024-04-08T07:41:50Z</dcterms:modified>
</cp:coreProperties>
</file>