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9" r:id="rId3"/>
    <p:sldId id="260" r:id="rId4"/>
    <p:sldId id="261" r:id="rId5"/>
    <p:sldId id="262" r:id="rId6"/>
    <p:sldId id="263" r:id="rId7"/>
    <p:sldId id="264" r:id="rId8"/>
    <p:sldId id="276" r:id="rId9"/>
    <p:sldId id="265" r:id="rId10"/>
    <p:sldId id="266" r:id="rId11"/>
    <p:sldId id="278" r:id="rId12"/>
    <p:sldId id="275" r:id="rId13"/>
    <p:sldId id="283" r:id="rId14"/>
    <p:sldId id="280" r:id="rId15"/>
    <p:sldId id="26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4F8AA-DE4D-48E7-9950-2134847BAD72}" type="datetimeFigureOut">
              <a:rPr lang="en-GB" smtClean="0"/>
              <a:t>08/04/2024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48683-8F21-43E1-A7EB-F4A869CF645A}" type="slidenum">
              <a:rPr lang="en-GB" smtClean="0"/>
              <a:t>‹N›</a:t>
            </a:fld>
            <a:endParaRPr lang="en-GB" dirty="0"/>
          </a:p>
        </p:txBody>
      </p:sp>
    </p:spTree>
    <p:extLst>
      <p:ext uri="{BB962C8B-B14F-4D97-AF65-F5344CB8AC3E}">
        <p14:creationId xmlns:p14="http://schemas.microsoft.com/office/powerpoint/2010/main" val="306468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59DE-BFB0-4503-9193-8C53FBD1B2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D46B05-FDE7-4E80-BEEE-1AB2EE124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F6618-55C1-49F8-9BD7-BC190CF82431}"/>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32A0F4E2-0021-4936-B4C6-A77B6EF774E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724CC1-73BD-4877-80F1-B89BAC358530}"/>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211918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A738-FA6E-4A55-BC67-F9E1EB525E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2D44D4-8090-46BF-8786-7BC91769C0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6CC9E6-B355-453B-8FD1-483025F090CE}"/>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96810827-2327-4634-A115-B6F0F0AAD4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A196030-856B-438F-B1BE-92D3F18CEE41}"/>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200930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39525-77B6-41B0-8C7B-99808ADC65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371E10-FDAE-48CE-9290-863F3DEBC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4EFA09-7F08-488D-8270-FED8FEB80211}"/>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5DAFEE94-1376-48A4-90A9-30A549A88F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A954D9-0CCE-4AAF-82CC-7485CE986375}"/>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50261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081C-E92F-4534-8882-ABD30C595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EA9DD0-C99A-43C7-93A9-867C5A143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AB914F-387C-45C6-A3A2-7F6881DFDDD8}"/>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56F36FED-CC77-439F-B457-98B39F3776C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9F5CED7-627C-4A68-94A0-067A604B6F58}"/>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266985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BAF4-6FFC-46B0-8AF0-4E5C02A0B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E08B2A-6EB8-41BF-8503-B580C0DAC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C4CB6-4CF3-4B5A-A05C-84781805DA87}"/>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208AACB9-71B7-40C1-9260-74C411054D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1F8D30D-9E7F-4193-BDDD-5FAB4D6958B9}"/>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184786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A9AB-3514-49B4-9EE2-7DD080E9DB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4B277-25AF-44A8-B9F9-4114ABA23F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99DEA3-E942-46E9-9998-5E5C4D27E2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992C8F-8F59-4B67-8470-4DDE83D8438E}"/>
              </a:ext>
            </a:extLst>
          </p:cNvPr>
          <p:cNvSpPr>
            <a:spLocks noGrp="1"/>
          </p:cNvSpPr>
          <p:nvPr>
            <p:ph type="dt" sz="half" idx="10"/>
          </p:nvPr>
        </p:nvSpPr>
        <p:spPr/>
        <p:txBody>
          <a:bodyPr/>
          <a:lstStyle/>
          <a:p>
            <a:r>
              <a:rPr lang="it-IT" dirty="0"/>
              <a:t>22/02/2020</a:t>
            </a:r>
            <a:endParaRPr lang="en-GB" dirty="0"/>
          </a:p>
        </p:txBody>
      </p:sp>
      <p:sp>
        <p:nvSpPr>
          <p:cNvPr id="6" name="Footer Placeholder 5">
            <a:extLst>
              <a:ext uri="{FF2B5EF4-FFF2-40B4-BE49-F238E27FC236}">
                <a16:creationId xmlns:a16="http://schemas.microsoft.com/office/drawing/2014/main" id="{6EB4BFD9-DFFF-4746-BB59-5FF3B44899E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3FC92BF-8C10-4525-A4CC-6EA8593DA84A}"/>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159377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BC13-8EF4-4081-B573-376B019285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4B49D1-70CA-4541-BE09-77D374591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608BA-6C29-48DB-8491-B50536B24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78C157-C85E-4A35-A002-202DA57E5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914D18-930A-4E19-A883-2B8A5E48D5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7BB4EC-2994-4308-ABAC-6689942BF983}"/>
              </a:ext>
            </a:extLst>
          </p:cNvPr>
          <p:cNvSpPr>
            <a:spLocks noGrp="1"/>
          </p:cNvSpPr>
          <p:nvPr>
            <p:ph type="dt" sz="half" idx="10"/>
          </p:nvPr>
        </p:nvSpPr>
        <p:spPr/>
        <p:txBody>
          <a:bodyPr/>
          <a:lstStyle/>
          <a:p>
            <a:r>
              <a:rPr lang="it-IT" dirty="0"/>
              <a:t>22/02/2020</a:t>
            </a:r>
            <a:endParaRPr lang="en-GB" dirty="0"/>
          </a:p>
        </p:txBody>
      </p:sp>
      <p:sp>
        <p:nvSpPr>
          <p:cNvPr id="8" name="Footer Placeholder 7">
            <a:extLst>
              <a:ext uri="{FF2B5EF4-FFF2-40B4-BE49-F238E27FC236}">
                <a16:creationId xmlns:a16="http://schemas.microsoft.com/office/drawing/2014/main" id="{497C9959-31DA-4A01-AD25-8F722CE2D71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1423372-0C02-4D4F-B346-D25586475B7D}"/>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115597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284B-EC38-4BFE-A221-6EBB23594D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963D36-6D13-43D4-AAC2-BF9448795EE0}"/>
              </a:ext>
            </a:extLst>
          </p:cNvPr>
          <p:cNvSpPr>
            <a:spLocks noGrp="1"/>
          </p:cNvSpPr>
          <p:nvPr>
            <p:ph type="dt" sz="half" idx="10"/>
          </p:nvPr>
        </p:nvSpPr>
        <p:spPr/>
        <p:txBody>
          <a:bodyPr/>
          <a:lstStyle/>
          <a:p>
            <a:r>
              <a:rPr lang="it-IT" dirty="0"/>
              <a:t>22/02/2020</a:t>
            </a:r>
            <a:endParaRPr lang="en-GB" dirty="0"/>
          </a:p>
        </p:txBody>
      </p:sp>
      <p:sp>
        <p:nvSpPr>
          <p:cNvPr id="4" name="Footer Placeholder 3">
            <a:extLst>
              <a:ext uri="{FF2B5EF4-FFF2-40B4-BE49-F238E27FC236}">
                <a16:creationId xmlns:a16="http://schemas.microsoft.com/office/drawing/2014/main" id="{B7FF1B86-BC02-4E4D-A695-D78CB50B4A6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9034968-1351-40C6-A4A6-CD9081606723}"/>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20358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1628A-33FE-4ADC-A3B8-ACB0194BC5A4}"/>
              </a:ext>
            </a:extLst>
          </p:cNvPr>
          <p:cNvSpPr>
            <a:spLocks noGrp="1"/>
          </p:cNvSpPr>
          <p:nvPr>
            <p:ph type="dt" sz="half" idx="10"/>
          </p:nvPr>
        </p:nvSpPr>
        <p:spPr/>
        <p:txBody>
          <a:bodyPr/>
          <a:lstStyle/>
          <a:p>
            <a:r>
              <a:rPr lang="it-IT" dirty="0"/>
              <a:t>22/02/2020</a:t>
            </a:r>
            <a:endParaRPr lang="en-GB" dirty="0"/>
          </a:p>
        </p:txBody>
      </p:sp>
      <p:sp>
        <p:nvSpPr>
          <p:cNvPr id="3" name="Footer Placeholder 2">
            <a:extLst>
              <a:ext uri="{FF2B5EF4-FFF2-40B4-BE49-F238E27FC236}">
                <a16:creationId xmlns:a16="http://schemas.microsoft.com/office/drawing/2014/main" id="{C0719233-40D5-4FFD-8E8D-4E769E667A5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18E4921-FD2E-46BD-9016-6F8ED5C3D8A3}"/>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49786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7A84-CE44-4CE9-92A6-BE70D8BF9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300D2B-6AC6-45B9-99CD-A3D729138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7EC615-A246-4687-8867-154CE7634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63AC1-E53C-4B47-B977-F8F5D8B176AD}"/>
              </a:ext>
            </a:extLst>
          </p:cNvPr>
          <p:cNvSpPr>
            <a:spLocks noGrp="1"/>
          </p:cNvSpPr>
          <p:nvPr>
            <p:ph type="dt" sz="half" idx="10"/>
          </p:nvPr>
        </p:nvSpPr>
        <p:spPr/>
        <p:txBody>
          <a:bodyPr/>
          <a:lstStyle/>
          <a:p>
            <a:r>
              <a:rPr lang="it-IT" dirty="0"/>
              <a:t>22/02/2020</a:t>
            </a:r>
            <a:endParaRPr lang="en-GB" dirty="0"/>
          </a:p>
        </p:txBody>
      </p:sp>
      <p:sp>
        <p:nvSpPr>
          <p:cNvPr id="6" name="Footer Placeholder 5">
            <a:extLst>
              <a:ext uri="{FF2B5EF4-FFF2-40B4-BE49-F238E27FC236}">
                <a16:creationId xmlns:a16="http://schemas.microsoft.com/office/drawing/2014/main" id="{D2B44240-D4AD-43C1-A3AD-010B3573EF2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5C9144-9597-4512-89A6-00FAB817EC0A}"/>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87289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7A96-53D5-4E3E-8347-24901EB80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7992D0-CC8A-4253-9A29-C68389671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3C189F1-23FA-4AF4-AE86-F0AF40FB6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337DE-A8FA-4221-84E9-B89F0886BAAE}"/>
              </a:ext>
            </a:extLst>
          </p:cNvPr>
          <p:cNvSpPr>
            <a:spLocks noGrp="1"/>
          </p:cNvSpPr>
          <p:nvPr>
            <p:ph type="dt" sz="half" idx="10"/>
          </p:nvPr>
        </p:nvSpPr>
        <p:spPr/>
        <p:txBody>
          <a:bodyPr/>
          <a:lstStyle/>
          <a:p>
            <a:r>
              <a:rPr lang="it-IT" dirty="0"/>
              <a:t>22/02/2020</a:t>
            </a:r>
            <a:endParaRPr lang="en-GB" dirty="0"/>
          </a:p>
        </p:txBody>
      </p:sp>
      <p:sp>
        <p:nvSpPr>
          <p:cNvPr id="6" name="Footer Placeholder 5">
            <a:extLst>
              <a:ext uri="{FF2B5EF4-FFF2-40B4-BE49-F238E27FC236}">
                <a16:creationId xmlns:a16="http://schemas.microsoft.com/office/drawing/2014/main" id="{42852F55-8C4A-46D4-B196-94F4F6D0F3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234915-B966-494F-9BA4-4D0234BBD97E}"/>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40195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F2BF9-D0D6-4E0E-873F-F7E588715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9FA881-C526-46F1-BA63-4811FF721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6969B7-3A45-4E1B-98A8-4541C7589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dirty="0"/>
              <a:t>22/02/2020</a:t>
            </a:r>
            <a:endParaRPr lang="en-GB" dirty="0"/>
          </a:p>
        </p:txBody>
      </p:sp>
      <p:sp>
        <p:nvSpPr>
          <p:cNvPr id="5" name="Footer Placeholder 4">
            <a:extLst>
              <a:ext uri="{FF2B5EF4-FFF2-40B4-BE49-F238E27FC236}">
                <a16:creationId xmlns:a16="http://schemas.microsoft.com/office/drawing/2014/main" id="{CB5FCC5F-3A5D-4DAA-9C86-48419C48D7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B3A22A2-65C6-45A8-A2CB-1DEAE514C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EFA8-9CBB-45B9-95A8-3C179CC91CBA}" type="slidenum">
              <a:rPr lang="en-GB" smtClean="0"/>
              <a:t>‹N›</a:t>
            </a:fld>
            <a:endParaRPr lang="en-GB" dirty="0"/>
          </a:p>
        </p:txBody>
      </p:sp>
    </p:spTree>
    <p:extLst>
      <p:ext uri="{BB962C8B-B14F-4D97-AF65-F5344CB8AC3E}">
        <p14:creationId xmlns:p14="http://schemas.microsoft.com/office/powerpoint/2010/main" val="340728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hyperlink" Target="https://www.inps.it/nuovoportaleinps/default.asp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F4CE-D35F-41C5-82A7-6E7A97377229}"/>
              </a:ext>
            </a:extLst>
          </p:cNvPr>
          <p:cNvSpPr>
            <a:spLocks noGrp="1"/>
          </p:cNvSpPr>
          <p:nvPr>
            <p:ph type="ctrTitle"/>
          </p:nvPr>
        </p:nvSpPr>
        <p:spPr>
          <a:xfrm>
            <a:off x="1473958" y="805218"/>
            <a:ext cx="9266830" cy="4534704"/>
          </a:xfrm>
        </p:spPr>
        <p:txBody>
          <a:bodyPr>
            <a:normAutofit fontScale="90000"/>
          </a:bodyPr>
          <a:lstStyle/>
          <a:p>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r>
              <a:rPr lang="en-GB" b="1" dirty="0">
                <a:solidFill>
                  <a:schemeClr val="bg1"/>
                </a:solidFill>
                <a:effectLst>
                  <a:outerShdw blurRad="38100" dist="38100" dir="2700000" algn="tl">
                    <a:srgbClr val="000000">
                      <a:alpha val="43137"/>
                    </a:srgbClr>
                  </a:outerShdw>
                </a:effectLst>
              </a:rPr>
              <a:t>REQUISITI E CALCOLO DEL TRATTAMENTO PENSIONISTICO</a:t>
            </a:r>
            <a:br>
              <a:rPr lang="en-GB" b="1" dirty="0">
                <a:solidFill>
                  <a:schemeClr val="bg1"/>
                </a:solidFill>
              </a:rPr>
            </a:br>
            <a:r>
              <a:rPr lang="en-GB" sz="100" b="1" i="1" dirty="0">
                <a:solidFill>
                  <a:schemeClr val="bg1"/>
                </a:solidFill>
              </a:rPr>
              <a:t> </a:t>
            </a:r>
            <a:endParaRPr lang="en-GB" b="1" dirty="0">
              <a:solidFill>
                <a:schemeClr val="bg1"/>
              </a:solidFill>
            </a:endParaRPr>
          </a:p>
        </p:txBody>
      </p:sp>
      <p:sp>
        <p:nvSpPr>
          <p:cNvPr id="4" name="TextBox 3">
            <a:extLst>
              <a:ext uri="{FF2B5EF4-FFF2-40B4-BE49-F238E27FC236}">
                <a16:creationId xmlns:a16="http://schemas.microsoft.com/office/drawing/2014/main" id="{3859C3BE-D7AD-4A7F-9E8B-F92232524AC1}"/>
              </a:ext>
            </a:extLst>
          </p:cNvPr>
          <p:cNvSpPr txBox="1"/>
          <p:nvPr/>
        </p:nvSpPr>
        <p:spPr>
          <a:xfrm>
            <a:off x="4844316" y="6339854"/>
            <a:ext cx="7213536" cy="307777"/>
          </a:xfrm>
          <a:prstGeom prst="rect">
            <a:avLst/>
          </a:prstGeom>
          <a:noFill/>
        </p:spPr>
        <p:txBody>
          <a:bodyPr wrap="square" rtlCol="0">
            <a:spAutoFit/>
          </a:bodyPr>
          <a:lstStyle/>
          <a:p>
            <a:r>
              <a:rPr lang="en-GB" sz="1400" b="1" i="1" dirty="0">
                <a:solidFill>
                  <a:schemeClr val="bg1"/>
                </a:solidFill>
                <a:latin typeface="+mj-lt"/>
              </a:rPr>
              <a:t>Tavolo formativo trattamenti </a:t>
            </a:r>
            <a:r>
              <a:rPr lang="en-GB" sz="1400" b="1" i="1" dirty="0" err="1">
                <a:solidFill>
                  <a:schemeClr val="bg1"/>
                </a:solidFill>
                <a:latin typeface="+mj-lt"/>
              </a:rPr>
              <a:t>pensionistici</a:t>
            </a:r>
            <a:r>
              <a:rPr lang="en-GB" sz="1400" b="1" i="1" dirty="0">
                <a:solidFill>
                  <a:schemeClr val="bg1"/>
                </a:solidFill>
                <a:latin typeface="+mj-lt"/>
              </a:rPr>
              <a:t>  </a:t>
            </a:r>
            <a:r>
              <a:rPr lang="en-GB" sz="100" b="1" dirty="0">
                <a:solidFill>
                  <a:schemeClr val="bg1"/>
                </a:solidFill>
                <a:latin typeface="+mj-lt"/>
              </a:rPr>
              <a:t>|</a:t>
            </a:r>
            <a:endParaRPr lang="en-GB" sz="1400" b="1" dirty="0">
              <a:solidFill>
                <a:schemeClr val="bg1"/>
              </a:solidFill>
              <a:latin typeface="+mj-lt"/>
            </a:endParaRPr>
          </a:p>
        </p:txBody>
      </p:sp>
      <p:pic>
        <p:nvPicPr>
          <p:cNvPr id="8" name="Picture 4" descr="Risultati immagini per logo inps bianco">
            <a:extLst>
              <a:ext uri="{FF2B5EF4-FFF2-40B4-BE49-F238E27FC236}">
                <a16:creationId xmlns:a16="http://schemas.microsoft.com/office/drawing/2014/main" id="{DC521FA7-47B8-4F99-90D2-69E92BAB6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37" y="5288594"/>
            <a:ext cx="1128767" cy="120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68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it-IT" b="1" dirty="0">
                <a:solidFill>
                  <a:srgbClr val="0070C0"/>
                </a:solidFill>
              </a:rPr>
              <a:t>DATI DI ULTIMO  MIGLIO </a:t>
            </a:r>
            <a:endParaRPr lang="en-GB" b="1" dirty="0">
              <a:solidFill>
                <a:srgbClr val="0070C0"/>
              </a:solidFill>
            </a:endParaRP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371601"/>
            <a:ext cx="7772400" cy="4320280"/>
          </a:xfrm>
        </p:spPr>
        <p:txBody>
          <a:bodyPr>
            <a:normAutofit/>
          </a:bodyPr>
          <a:lstStyle/>
          <a:p>
            <a:pPr marL="0" indent="0">
              <a:lnSpc>
                <a:spcPct val="120000"/>
              </a:lnSpc>
              <a:buNone/>
            </a:pPr>
            <a:r>
              <a:rPr lang="it-IT" sz="1600" dirty="0"/>
              <a:t>Per “dati di ultimo miglio” si intendono gli importi annui lordi relativi al trattamento economico spettante alla data di cessazione dal servizio che si articolano nelle seguenti voci retributive, ciascuna delle quali  calcolata su 12 mensilità:</a:t>
            </a:r>
          </a:p>
          <a:p>
            <a:pPr>
              <a:lnSpc>
                <a:spcPct val="120000"/>
              </a:lnSpc>
            </a:pPr>
            <a:r>
              <a:rPr lang="it-IT" sz="1600" dirty="0"/>
              <a:t> Retribuzione fissa e continuativa con riferimento ai soli emolumenti tassativamente previsti da norme di legge (stipendio, IIS, Ria, Assegno funzionale, indennità pensionabile mensile, eventuale assegno personale riassorbibile e tutte le ulteriori voci stipendiali previste da specifiche norme)</a:t>
            </a:r>
          </a:p>
          <a:p>
            <a:pPr>
              <a:lnSpc>
                <a:spcPct val="120000"/>
              </a:lnSpc>
            </a:pPr>
            <a:r>
              <a:rPr lang="it-IT" sz="1600" dirty="0"/>
              <a:t> Indennità integrativa speciale;</a:t>
            </a:r>
          </a:p>
          <a:p>
            <a:pPr>
              <a:lnSpc>
                <a:spcPct val="120000"/>
              </a:lnSpc>
            </a:pPr>
            <a:r>
              <a:rPr lang="it-IT" sz="1600" dirty="0"/>
              <a:t> Retribuzione base per il 18%. (La maggiorazione del 18% trova applicazione su specifiche voci dello stipendio tassativamente previste dalla legge)</a:t>
            </a:r>
          </a:p>
          <a:p>
            <a:pPr>
              <a:lnSpc>
                <a:spcPct val="120000"/>
              </a:lnSpc>
            </a:pPr>
            <a:r>
              <a:rPr lang="it-IT" sz="1600" dirty="0"/>
              <a:t>Ulteriori dati relativi ai benefici alla cessazione (esempio i 6 scatti stipendiali </a:t>
            </a:r>
            <a:r>
              <a:rPr lang="it-IT" sz="1600" dirty="0" err="1"/>
              <a:t>D.lgs</a:t>
            </a:r>
            <a:r>
              <a:rPr lang="it-IT" sz="1600" dirty="0"/>
              <a:t> 165/97, benefici L. 336/70, ecc.)</a:t>
            </a:r>
            <a:endParaRPr lang="en-GB" sz="1600" dirty="0"/>
          </a:p>
        </p:txBody>
      </p:sp>
      <p:cxnSp>
        <p:nvCxnSpPr>
          <p:cNvPr id="6" name="Straight Connector 5">
            <a:extLst>
              <a:ext uri="{FF2B5EF4-FFF2-40B4-BE49-F238E27FC236}">
                <a16:creationId xmlns:a16="http://schemas.microsoft.com/office/drawing/2014/main" id="{897C6B97-8149-496F-8BB4-BE3B340DB76B}"/>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8FC175FD-80B4-4B0D-9F31-75CF9E92AB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338A977-2A8F-4748-874E-C13A2C44B27C}"/>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6975C573-8E10-4CDA-BBA3-A6B89B2A93F9}"/>
              </a:ext>
            </a:extLst>
          </p:cNvPr>
          <p:cNvSpPr>
            <a:spLocks noGrp="1"/>
          </p:cNvSpPr>
          <p:nvPr>
            <p:ph type="sldNum" sz="quarter" idx="12"/>
          </p:nvPr>
        </p:nvSpPr>
        <p:spPr/>
        <p:txBody>
          <a:bodyPr/>
          <a:lstStyle/>
          <a:p>
            <a:fld id="{507FEFA8-9CBB-45B9-95A8-3C179CC91CBA}" type="slidenum">
              <a:rPr lang="en-GB" smtClean="0"/>
              <a:t>10</a:t>
            </a:fld>
            <a:endParaRPr lang="en-GB"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866" y="1301733"/>
            <a:ext cx="2921035" cy="2921035"/>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399706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507FEFA8-9CBB-45B9-95A8-3C179CC91CBA}" type="slidenum">
              <a:rPr lang="en-GB" smtClean="0"/>
              <a:t>11</a:t>
            </a:fld>
            <a:endParaRPr lang="en-GB" dirty="0"/>
          </a:p>
        </p:txBody>
      </p:sp>
      <p:sp>
        <p:nvSpPr>
          <p:cNvPr id="5" name="Title 1">
            <a:extLst>
              <a:ext uri="{FF2B5EF4-FFF2-40B4-BE49-F238E27FC236}">
                <a16:creationId xmlns:a16="http://schemas.microsoft.com/office/drawing/2014/main" id="{4BE53239-E3D8-439E-B5A9-68AB97DF6C8B}"/>
              </a:ext>
            </a:extLst>
          </p:cNvPr>
          <p:cNvSpPr txBox="1">
            <a:spLocks/>
          </p:cNvSpPr>
          <p:nvPr/>
        </p:nvSpPr>
        <p:spPr>
          <a:xfrm>
            <a:off x="838200" y="365125"/>
            <a:ext cx="10515600" cy="67729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a:solidFill>
                  <a:srgbClr val="0070C0"/>
                </a:solidFill>
              </a:rPr>
              <a:t>SISTEMI DI CALCOLO</a:t>
            </a:r>
            <a:endParaRPr lang="en-GB" b="1" dirty="0">
              <a:solidFill>
                <a:srgbClr val="0070C0"/>
              </a:solidFill>
            </a:endParaRPr>
          </a:p>
        </p:txBody>
      </p:sp>
      <p:sp>
        <p:nvSpPr>
          <p:cNvPr id="6" name="Content Placeholder 2">
            <a:extLst>
              <a:ext uri="{FF2B5EF4-FFF2-40B4-BE49-F238E27FC236}">
                <a16:creationId xmlns:a16="http://schemas.microsoft.com/office/drawing/2014/main" id="{F7D11841-E3B9-4C0B-963C-AD8550DA3DCC}"/>
              </a:ext>
            </a:extLst>
          </p:cNvPr>
          <p:cNvSpPr txBox="1">
            <a:spLocks/>
          </p:cNvSpPr>
          <p:nvPr/>
        </p:nvSpPr>
        <p:spPr>
          <a:xfrm>
            <a:off x="838200" y="1179577"/>
            <a:ext cx="9878568" cy="5669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it-IT" sz="1600" dirty="0"/>
              <a:t>Il sistema di calcolo applicato varia in base all’anzianità contributiva posseduta al </a:t>
            </a:r>
            <a:r>
              <a:rPr lang="it-IT" sz="1600" b="1" dirty="0"/>
              <a:t>31/12/1995</a:t>
            </a:r>
            <a:r>
              <a:rPr lang="it-IT" sz="1600" dirty="0"/>
              <a:t>:</a:t>
            </a:r>
            <a:endParaRPr lang="en-GB" sz="1600" dirty="0"/>
          </a:p>
        </p:txBody>
      </p:sp>
      <p:sp>
        <p:nvSpPr>
          <p:cNvPr id="8" name="Content Placeholder 2">
            <a:extLst>
              <a:ext uri="{FF2B5EF4-FFF2-40B4-BE49-F238E27FC236}">
                <a16:creationId xmlns:a16="http://schemas.microsoft.com/office/drawing/2014/main" id="{F7D11841-E3B9-4C0B-963C-AD8550DA3DCC}"/>
              </a:ext>
            </a:extLst>
          </p:cNvPr>
          <p:cNvSpPr txBox="1">
            <a:spLocks/>
          </p:cNvSpPr>
          <p:nvPr/>
        </p:nvSpPr>
        <p:spPr>
          <a:xfrm>
            <a:off x="7598664" y="3090673"/>
            <a:ext cx="4187952" cy="10698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1600" dirty="0"/>
          </a:p>
        </p:txBody>
      </p:sp>
      <p:sp>
        <p:nvSpPr>
          <p:cNvPr id="10" name="Content Placeholder 2">
            <a:extLst>
              <a:ext uri="{FF2B5EF4-FFF2-40B4-BE49-F238E27FC236}">
                <a16:creationId xmlns:a16="http://schemas.microsoft.com/office/drawing/2014/main" id="{F7D11841-E3B9-4C0B-963C-AD8550DA3DCC}"/>
              </a:ext>
            </a:extLst>
          </p:cNvPr>
          <p:cNvSpPr txBox="1">
            <a:spLocks/>
          </p:cNvSpPr>
          <p:nvPr/>
        </p:nvSpPr>
        <p:spPr>
          <a:xfrm>
            <a:off x="6949440" y="1639478"/>
            <a:ext cx="4872228" cy="9232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it-IT" sz="1500" dirty="0"/>
              <a:t>I primi due sistemi vengono definiti MISTI in quanto la pensione è calcolata in parte con il sistema retributivo e in parte contributivo</a:t>
            </a:r>
          </a:p>
          <a:p>
            <a:pPr marL="0" indent="0">
              <a:lnSpc>
                <a:spcPct val="120000"/>
              </a:lnSpc>
              <a:buFont typeface="Arial" panose="020B0604020202020204" pitchFamily="34" charset="0"/>
              <a:buNone/>
            </a:pPr>
            <a:endParaRPr lang="en-GB" sz="1500" dirty="0"/>
          </a:p>
        </p:txBody>
      </p:sp>
      <p:pic>
        <p:nvPicPr>
          <p:cNvPr id="12" name="Immagine 11"/>
          <p:cNvPicPr>
            <a:picLocks noChangeAspect="1"/>
          </p:cNvPicPr>
          <p:nvPr/>
        </p:nvPicPr>
        <p:blipFill rotWithShape="1">
          <a:blip r:embed="rId2">
            <a:extLst>
              <a:ext uri="{28A0092B-C50C-407E-A947-70E740481C1C}">
                <a14:useLocalDpi xmlns:a14="http://schemas.microsoft.com/office/drawing/2010/main" val="0"/>
              </a:ext>
            </a:extLst>
          </a:blip>
          <a:srcRect l="17059" t="65255" r="-225" b="11398"/>
          <a:stretch/>
        </p:blipFill>
        <p:spPr>
          <a:xfrm>
            <a:off x="896112" y="1729040"/>
            <a:ext cx="5843016" cy="1197864"/>
          </a:xfrm>
          <a:prstGeom prst="rect">
            <a:avLst/>
          </a:prstGeom>
        </p:spPr>
      </p:pic>
      <p:pic>
        <p:nvPicPr>
          <p:cNvPr id="13" name="Immagine 12"/>
          <p:cNvPicPr>
            <a:picLocks noChangeAspect="1"/>
          </p:cNvPicPr>
          <p:nvPr/>
        </p:nvPicPr>
        <p:blipFill rotWithShape="1">
          <a:blip r:embed="rId2">
            <a:extLst>
              <a:ext uri="{28A0092B-C50C-407E-A947-70E740481C1C}">
                <a14:useLocalDpi xmlns:a14="http://schemas.microsoft.com/office/drawing/2010/main" val="0"/>
              </a:ext>
            </a:extLst>
          </a:blip>
          <a:srcRect l="17059" t="19451" r="-225" b="56025"/>
          <a:stretch/>
        </p:blipFill>
        <p:spPr>
          <a:xfrm>
            <a:off x="896112" y="3960176"/>
            <a:ext cx="5843016" cy="1258227"/>
          </a:xfrm>
          <a:prstGeom prst="rect">
            <a:avLst/>
          </a:prstGeom>
        </p:spPr>
      </p:pic>
      <p:sp>
        <p:nvSpPr>
          <p:cNvPr id="14" name="Content Placeholder 2">
            <a:extLst>
              <a:ext uri="{FF2B5EF4-FFF2-40B4-BE49-F238E27FC236}">
                <a16:creationId xmlns:a16="http://schemas.microsoft.com/office/drawing/2014/main" id="{F7D11841-E3B9-4C0B-963C-AD8550DA3DCC}"/>
              </a:ext>
            </a:extLst>
          </p:cNvPr>
          <p:cNvSpPr txBox="1">
            <a:spLocks/>
          </p:cNvSpPr>
          <p:nvPr/>
        </p:nvSpPr>
        <p:spPr>
          <a:xfrm>
            <a:off x="5635752" y="1801781"/>
            <a:ext cx="1161288" cy="106984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000" b="1" dirty="0">
                <a:solidFill>
                  <a:schemeClr val="bg1"/>
                </a:solidFill>
              </a:rPr>
              <a:t>MISTO MONTI </a:t>
            </a:r>
          </a:p>
          <a:p>
            <a:pPr marL="0" indent="0">
              <a:lnSpc>
                <a:spcPct val="120000"/>
              </a:lnSpc>
              <a:buFont typeface="Arial" panose="020B0604020202020204" pitchFamily="34" charset="0"/>
              <a:buNone/>
            </a:pPr>
            <a:r>
              <a:rPr lang="en-GB" sz="2000" b="1" dirty="0">
                <a:solidFill>
                  <a:schemeClr val="bg1"/>
                </a:solidFill>
              </a:rPr>
              <a:t>(con pro-rata dal 2012)</a:t>
            </a:r>
            <a:endParaRPr lang="en-GB" sz="1900" b="1" dirty="0">
              <a:solidFill>
                <a:schemeClr val="bg1"/>
              </a:solidFill>
            </a:endParaRPr>
          </a:p>
        </p:txBody>
      </p:sp>
      <p:pic>
        <p:nvPicPr>
          <p:cNvPr id="15" name="Immagine 14"/>
          <p:cNvPicPr>
            <a:picLocks noChangeAspect="1"/>
          </p:cNvPicPr>
          <p:nvPr/>
        </p:nvPicPr>
        <p:blipFill rotWithShape="1">
          <a:blip r:embed="rId2">
            <a:extLst>
              <a:ext uri="{28A0092B-C50C-407E-A947-70E740481C1C}">
                <a14:useLocalDpi xmlns:a14="http://schemas.microsoft.com/office/drawing/2010/main" val="0"/>
              </a:ext>
            </a:extLst>
          </a:blip>
          <a:srcRect l="17059" t="45530" r="-225" b="34330"/>
          <a:stretch/>
        </p:blipFill>
        <p:spPr>
          <a:xfrm>
            <a:off x="896112" y="2926904"/>
            <a:ext cx="5843016" cy="1033272"/>
          </a:xfrm>
          <a:prstGeom prst="rect">
            <a:avLst/>
          </a:prstGeom>
        </p:spPr>
      </p:pic>
      <p:sp>
        <p:nvSpPr>
          <p:cNvPr id="17" name="Rettangolo arrotondato 16"/>
          <p:cNvSpPr/>
          <p:nvPr/>
        </p:nvSpPr>
        <p:spPr>
          <a:xfrm>
            <a:off x="7085076" y="2934036"/>
            <a:ext cx="1435608" cy="305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RETRIBUTIVO</a:t>
            </a:r>
          </a:p>
        </p:txBody>
      </p:sp>
      <p:sp>
        <p:nvSpPr>
          <p:cNvPr id="18" name="Rettangolo arrotondato 17"/>
          <p:cNvSpPr/>
          <p:nvPr/>
        </p:nvSpPr>
        <p:spPr>
          <a:xfrm>
            <a:off x="7085076" y="4514864"/>
            <a:ext cx="1435608" cy="305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CONTRIBUTIVO</a:t>
            </a:r>
          </a:p>
        </p:txBody>
      </p:sp>
      <p:sp>
        <p:nvSpPr>
          <p:cNvPr id="19" name="Rettangolo arrotondato 18"/>
          <p:cNvSpPr/>
          <p:nvPr/>
        </p:nvSpPr>
        <p:spPr>
          <a:xfrm>
            <a:off x="9072372" y="2583482"/>
            <a:ext cx="2784348" cy="135885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p>
          <a:p>
            <a:pPr algn="ctr">
              <a:spcBef>
                <a:spcPts val="600"/>
              </a:spcBef>
            </a:pPr>
            <a:r>
              <a:rPr lang="it-IT" sz="1400" dirty="0"/>
              <a:t>Consiste nell’individuare una base pensionabile che viene moltiplicata per l’aliquota di rendimento corrispondente all’anzianità contributiva ad una determinata data</a:t>
            </a:r>
          </a:p>
          <a:p>
            <a:pPr algn="ctr"/>
            <a:endParaRPr lang="it-IT" sz="1400" dirty="0"/>
          </a:p>
        </p:txBody>
      </p:sp>
      <p:sp>
        <p:nvSpPr>
          <p:cNvPr id="20" name="Freccia a destra 19"/>
          <p:cNvSpPr/>
          <p:nvPr/>
        </p:nvSpPr>
        <p:spPr>
          <a:xfrm>
            <a:off x="8632698" y="3038016"/>
            <a:ext cx="356616" cy="92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arrotondato 20"/>
          <p:cNvSpPr/>
          <p:nvPr/>
        </p:nvSpPr>
        <p:spPr>
          <a:xfrm>
            <a:off x="9037320" y="4143740"/>
            <a:ext cx="2784348" cy="124785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p>
          <a:p>
            <a:pPr algn="ctr"/>
            <a:r>
              <a:rPr lang="it-IT" sz="1400" dirty="0"/>
              <a:t>Si basa sull’importo dei contributi accantonati durante la vita lavorativa (montante contributivo) e restituiti sotto forma di pensione</a:t>
            </a:r>
            <a:endParaRPr lang="en-GB" sz="1400" dirty="0"/>
          </a:p>
          <a:p>
            <a:pPr algn="ctr"/>
            <a:endParaRPr lang="it-IT" sz="1400" dirty="0"/>
          </a:p>
        </p:txBody>
      </p:sp>
      <p:sp>
        <p:nvSpPr>
          <p:cNvPr id="22" name="Freccia a destra 21"/>
          <p:cNvSpPr/>
          <p:nvPr/>
        </p:nvSpPr>
        <p:spPr>
          <a:xfrm>
            <a:off x="8632698" y="4667709"/>
            <a:ext cx="356616" cy="92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288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extLst>
              <a:ext uri="{BEBA8EAE-BF5A-486C-A8C5-ECC9F3942E4B}">
                <a14:imgProps xmlns:a14="http://schemas.microsoft.com/office/drawing/2010/main">
                  <a14:imgLayer r:embed="rId3">
                    <a14:imgEffect>
                      <a14:artisticPencilSketch trans="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43861"/>
          </a:xfrm>
          <a:effectLst>
            <a:glow rad="228600">
              <a:schemeClr val="accent3">
                <a:satMod val="175000"/>
                <a:alpha val="40000"/>
              </a:schemeClr>
            </a:glow>
          </a:effectLst>
          <a:scene3d>
            <a:camera prst="orthographicFront"/>
            <a:lightRig rig="threePt" dir="t"/>
          </a:scene3d>
          <a:sp3d>
            <a:bevelT w="139700" h="139700" prst="divot"/>
          </a:sp3d>
        </p:spPr>
        <p:txBody>
          <a:bodyPr/>
          <a:lstStyle/>
          <a:p>
            <a:pPr algn="ctr"/>
            <a:r>
              <a:rPr lang="it-IT" b="1" dirty="0">
                <a:solidFill>
                  <a:schemeClr val="bg1"/>
                </a:solidFill>
                <a:effectLst>
                  <a:outerShdw blurRad="38100" dist="38100" dir="2700000" algn="tl">
                    <a:srgbClr val="000000">
                      <a:alpha val="43137"/>
                    </a:srgbClr>
                  </a:outerShdw>
                </a:effectLst>
              </a:rPr>
              <a:t>Sistema calcolo MISTO 2012 </a:t>
            </a:r>
            <a:endParaRPr lang="it-IT" dirty="0">
              <a:solidFill>
                <a:schemeClr val="bg1"/>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507FEFA8-9CBB-45B9-95A8-3C179CC91CBA}" type="slidenum">
              <a:rPr lang="en-GB" smtClean="0"/>
              <a:t>12</a:t>
            </a:fld>
            <a:endParaRPr lang="en-GB" dirty="0"/>
          </a:p>
        </p:txBody>
      </p:sp>
      <p:sp>
        <p:nvSpPr>
          <p:cNvPr id="6" name="Elaborazione alternativa 5"/>
          <p:cNvSpPr/>
          <p:nvPr/>
        </p:nvSpPr>
        <p:spPr>
          <a:xfrm>
            <a:off x="838200" y="2542259"/>
            <a:ext cx="2611316" cy="363873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15000"/>
              </a:lnSpc>
              <a:spcAft>
                <a:spcPts val="0"/>
              </a:spcAft>
            </a:pPr>
            <a:r>
              <a:rPr lang="it-IT" sz="1400" dirty="0"/>
              <a:t>Si fa riferimento al trattamento economico fisso e continuativo incrementato del 18% sulle voci previste da specifiche norme di legge, spettante alla cessazione dal servizio, considerato per 12 mensilità (DATI DI ULTIMO MIGLIO) moltiplicato per l’aliquota di rendimento corrispondente all’anzianità contributiva maturata al 31/12/1992.</a:t>
            </a:r>
          </a:p>
          <a:p>
            <a:pPr algn="just">
              <a:lnSpc>
                <a:spcPct val="115000"/>
              </a:lnSpc>
              <a:spcAft>
                <a:spcPts val="0"/>
              </a:spcAft>
            </a:pPr>
            <a:r>
              <a:rPr lang="it-IT" dirty="0"/>
              <a:t> </a:t>
            </a:r>
            <a:endParaRPr lang="it-IT"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rminatore 9"/>
          <p:cNvSpPr/>
          <p:nvPr/>
        </p:nvSpPr>
        <p:spPr>
          <a:xfrm>
            <a:off x="1392116" y="1575104"/>
            <a:ext cx="1485900" cy="37807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quota </a:t>
            </a:r>
            <a:r>
              <a:rPr lang="it-IT" b="1" dirty="0"/>
              <a:t>A</a:t>
            </a:r>
          </a:p>
        </p:txBody>
      </p:sp>
      <p:sp>
        <p:nvSpPr>
          <p:cNvPr id="11" name="Freccia in giù 10"/>
          <p:cNvSpPr/>
          <p:nvPr/>
        </p:nvSpPr>
        <p:spPr>
          <a:xfrm>
            <a:off x="1976804" y="2067474"/>
            <a:ext cx="316523" cy="474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laborazione alternativa 12"/>
          <p:cNvSpPr/>
          <p:nvPr/>
        </p:nvSpPr>
        <p:spPr>
          <a:xfrm>
            <a:off x="3883269" y="2542258"/>
            <a:ext cx="2611316" cy="4179217"/>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t-IT" sz="1300" dirty="0"/>
              <a:t>La base pensionabile è data dalla media delle retribuzioni annue percepite negli ultimi dieci anni precedenti la decorrenza della pensione, e debitamente rivalutate. Dal 1 gennaio 1996 la retribuzione pensionabile è costituita anche dagli emolumenti accessori corrisposti  per la parte eventualmente eccedente il 18%. La seconda base pensionabile così determinata viene moltiplicata per il coefficiente di rendimento dato dalla differenza tra il coefficiente di rendimento maturato al 31/12/2011 e il coefficiente utilizzato per la prima quota di pensione. </a:t>
            </a:r>
            <a:endParaRPr lang="it-IT"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rminatore 13"/>
          <p:cNvSpPr/>
          <p:nvPr/>
        </p:nvSpPr>
        <p:spPr>
          <a:xfrm>
            <a:off x="4437185" y="1575104"/>
            <a:ext cx="1485900" cy="37807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quota </a:t>
            </a:r>
            <a:r>
              <a:rPr lang="it-IT" b="1" dirty="0"/>
              <a:t>B</a:t>
            </a:r>
          </a:p>
        </p:txBody>
      </p:sp>
      <p:sp>
        <p:nvSpPr>
          <p:cNvPr id="15" name="Freccia in giù 14"/>
          <p:cNvSpPr/>
          <p:nvPr/>
        </p:nvSpPr>
        <p:spPr>
          <a:xfrm>
            <a:off x="5021873" y="2067474"/>
            <a:ext cx="316523" cy="474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Elaborazione alternativa 15"/>
          <p:cNvSpPr/>
          <p:nvPr/>
        </p:nvSpPr>
        <p:spPr>
          <a:xfrm>
            <a:off x="7061689" y="2542259"/>
            <a:ext cx="2611316" cy="363873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15000"/>
              </a:lnSpc>
              <a:spcAft>
                <a:spcPts val="0"/>
              </a:spcAft>
            </a:pPr>
            <a:r>
              <a:rPr lang="it-IT" sz="1400" dirty="0"/>
              <a:t>Viene calcolata con il sistema contributivo relativamente all’anzianità contributiva maturata dall’</a:t>
            </a:r>
            <a:r>
              <a:rPr lang="it-IT" sz="1400" b="1" dirty="0"/>
              <a:t>1/1/2012</a:t>
            </a:r>
            <a:r>
              <a:rPr lang="it-IT" sz="1400" dirty="0"/>
              <a:t> alla cessazione. </a:t>
            </a:r>
            <a:endParaRPr lang="it-IT"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it-IT" dirty="0"/>
              <a:t> </a:t>
            </a:r>
            <a:endParaRPr lang="it-IT"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rminatore 16"/>
          <p:cNvSpPr/>
          <p:nvPr/>
        </p:nvSpPr>
        <p:spPr>
          <a:xfrm>
            <a:off x="7615604" y="1575104"/>
            <a:ext cx="1485900" cy="37807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quota </a:t>
            </a:r>
            <a:r>
              <a:rPr lang="it-IT" b="1" dirty="0"/>
              <a:t>C</a:t>
            </a:r>
          </a:p>
        </p:txBody>
      </p:sp>
      <p:sp>
        <p:nvSpPr>
          <p:cNvPr id="18" name="Freccia in giù 17"/>
          <p:cNvSpPr/>
          <p:nvPr/>
        </p:nvSpPr>
        <p:spPr>
          <a:xfrm>
            <a:off x="8200293" y="2067474"/>
            <a:ext cx="316523" cy="474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Più 18"/>
          <p:cNvSpPr/>
          <p:nvPr/>
        </p:nvSpPr>
        <p:spPr>
          <a:xfrm>
            <a:off x="3431932" y="1626577"/>
            <a:ext cx="357553" cy="3692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Più 19"/>
          <p:cNvSpPr/>
          <p:nvPr/>
        </p:nvSpPr>
        <p:spPr>
          <a:xfrm>
            <a:off x="6590568" y="1617785"/>
            <a:ext cx="357553" cy="3692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Uguale 20"/>
          <p:cNvSpPr/>
          <p:nvPr/>
        </p:nvSpPr>
        <p:spPr>
          <a:xfrm>
            <a:off x="9673005" y="1626577"/>
            <a:ext cx="429357" cy="29637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2" name="Terminatore 21"/>
          <p:cNvSpPr/>
          <p:nvPr/>
        </p:nvSpPr>
        <p:spPr>
          <a:xfrm>
            <a:off x="10477501" y="1484343"/>
            <a:ext cx="1485900" cy="7840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PENSIONE LORDA</a:t>
            </a:r>
          </a:p>
        </p:txBody>
      </p:sp>
    </p:spTree>
    <p:extLst>
      <p:ext uri="{BB962C8B-B14F-4D97-AF65-F5344CB8AC3E}">
        <p14:creationId xmlns:p14="http://schemas.microsoft.com/office/powerpoint/2010/main" val="187650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extLst>
              <a:ext uri="{BEBA8EAE-BF5A-486C-A8C5-ECC9F3942E4B}">
                <a14:imgProps xmlns:a14="http://schemas.microsoft.com/office/drawing/2010/main">
                  <a14:imgLayer r:embed="rId3">
                    <a14:imgEffect>
                      <a14:artisticPencilSketch trans="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43861"/>
          </a:xfrm>
          <a:effectLst>
            <a:glow rad="228600">
              <a:schemeClr val="accent3">
                <a:satMod val="175000"/>
                <a:alpha val="40000"/>
              </a:schemeClr>
            </a:glow>
          </a:effectLst>
          <a:scene3d>
            <a:camera prst="orthographicFront"/>
            <a:lightRig rig="threePt" dir="t"/>
          </a:scene3d>
          <a:sp3d>
            <a:bevelT w="139700" h="139700" prst="divot"/>
          </a:sp3d>
        </p:spPr>
        <p:txBody>
          <a:bodyPr/>
          <a:lstStyle/>
          <a:p>
            <a:pPr algn="ctr"/>
            <a:r>
              <a:rPr lang="it-IT" b="1" dirty="0">
                <a:solidFill>
                  <a:schemeClr val="bg1"/>
                </a:solidFill>
                <a:effectLst>
                  <a:outerShdw blurRad="38100" dist="38100" dir="2700000" algn="tl">
                    <a:srgbClr val="000000">
                      <a:alpha val="43137"/>
                    </a:srgbClr>
                  </a:outerShdw>
                </a:effectLst>
              </a:rPr>
              <a:t>Sistema calcolo MISTO</a:t>
            </a:r>
            <a:endParaRPr lang="it-IT" dirty="0">
              <a:solidFill>
                <a:schemeClr val="bg1"/>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507FEFA8-9CBB-45B9-95A8-3C179CC91CBA}" type="slidenum">
              <a:rPr lang="en-GB" smtClean="0"/>
              <a:t>13</a:t>
            </a:fld>
            <a:endParaRPr lang="en-GB" dirty="0"/>
          </a:p>
        </p:txBody>
      </p:sp>
      <p:sp>
        <p:nvSpPr>
          <p:cNvPr id="6" name="Elaborazione alternativa 5"/>
          <p:cNvSpPr/>
          <p:nvPr/>
        </p:nvSpPr>
        <p:spPr>
          <a:xfrm>
            <a:off x="838200" y="2542259"/>
            <a:ext cx="2611316" cy="363873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15000"/>
              </a:lnSpc>
              <a:spcAft>
                <a:spcPts val="0"/>
              </a:spcAft>
            </a:pPr>
            <a:r>
              <a:rPr lang="it-IT" sz="1400" dirty="0"/>
              <a:t>Si fa riferimento al trattamento economico fisso e continuativo incrementato del 18% sulle voci previste da specifiche norme di legge, spettante alla cessazione dal servizio, considerato per 12 mensilità (DATI DI ULTIMO MIGLIO) moltiplicato per l’aliquota di rendimento corrispondente all’anzianità contributiva maturata al 31/12/1992.</a:t>
            </a:r>
          </a:p>
          <a:p>
            <a:pPr algn="just">
              <a:lnSpc>
                <a:spcPct val="115000"/>
              </a:lnSpc>
              <a:spcAft>
                <a:spcPts val="0"/>
              </a:spcAft>
            </a:pPr>
            <a:r>
              <a:rPr lang="it-IT" dirty="0"/>
              <a:t> </a:t>
            </a:r>
            <a:endParaRPr lang="it-IT"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rminatore 9"/>
          <p:cNvSpPr/>
          <p:nvPr/>
        </p:nvSpPr>
        <p:spPr>
          <a:xfrm>
            <a:off x="1392116" y="1575104"/>
            <a:ext cx="1485900" cy="37807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quota </a:t>
            </a:r>
            <a:r>
              <a:rPr lang="it-IT" b="1" dirty="0"/>
              <a:t>A</a:t>
            </a:r>
          </a:p>
        </p:txBody>
      </p:sp>
      <p:sp>
        <p:nvSpPr>
          <p:cNvPr id="11" name="Freccia in giù 10"/>
          <p:cNvSpPr/>
          <p:nvPr/>
        </p:nvSpPr>
        <p:spPr>
          <a:xfrm>
            <a:off x="1976804" y="2067474"/>
            <a:ext cx="316523" cy="474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laborazione alternativa 12"/>
          <p:cNvSpPr/>
          <p:nvPr/>
        </p:nvSpPr>
        <p:spPr>
          <a:xfrm>
            <a:off x="3883269" y="2542259"/>
            <a:ext cx="2611316" cy="363873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15000"/>
              </a:lnSpc>
              <a:spcAft>
                <a:spcPts val="0"/>
              </a:spcAft>
            </a:pPr>
            <a:r>
              <a:rPr lang="it-IT" sz="1400" dirty="0"/>
              <a:t>Ha come base pensionabile la media delle retribuzioni percepite dal 1993 alla cessazione, opportunamente rivalutate. </a:t>
            </a:r>
          </a:p>
          <a:p>
            <a:pPr algn="just">
              <a:lnSpc>
                <a:spcPct val="115000"/>
              </a:lnSpc>
              <a:spcAft>
                <a:spcPts val="0"/>
              </a:spcAft>
            </a:pPr>
            <a:r>
              <a:rPr lang="it-IT" sz="1400" dirty="0"/>
              <a:t>La retribuzione media viene moltiplicata per l’aliquota di rendimento riferita agli anni 1993/1995.</a:t>
            </a:r>
            <a:endParaRPr lang="it-IT"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it-IT" dirty="0"/>
              <a:t> </a:t>
            </a:r>
            <a:endParaRPr lang="it-IT"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rminatore 13"/>
          <p:cNvSpPr/>
          <p:nvPr/>
        </p:nvSpPr>
        <p:spPr>
          <a:xfrm>
            <a:off x="4437185" y="1575104"/>
            <a:ext cx="1485900" cy="37807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quota </a:t>
            </a:r>
            <a:r>
              <a:rPr lang="it-IT" b="1" dirty="0"/>
              <a:t>B</a:t>
            </a:r>
          </a:p>
        </p:txBody>
      </p:sp>
      <p:sp>
        <p:nvSpPr>
          <p:cNvPr id="15" name="Freccia in giù 14"/>
          <p:cNvSpPr/>
          <p:nvPr/>
        </p:nvSpPr>
        <p:spPr>
          <a:xfrm>
            <a:off x="5021873" y="2067474"/>
            <a:ext cx="316523" cy="474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Elaborazione alternativa 15"/>
          <p:cNvSpPr/>
          <p:nvPr/>
        </p:nvSpPr>
        <p:spPr>
          <a:xfrm>
            <a:off x="7061689" y="2542259"/>
            <a:ext cx="2611316" cy="363873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15000"/>
              </a:lnSpc>
              <a:spcAft>
                <a:spcPts val="0"/>
              </a:spcAft>
            </a:pPr>
            <a:r>
              <a:rPr lang="it-IT" sz="1400" dirty="0"/>
              <a:t>Viene calcolata con il sistema contributivo relativamente alle anzianità maturate dall’1/1/1996 alla cessazione. </a:t>
            </a:r>
            <a:endParaRPr lang="it-IT"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it-IT" dirty="0"/>
              <a:t> </a:t>
            </a:r>
            <a:endParaRPr lang="it-IT"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rminatore 16"/>
          <p:cNvSpPr/>
          <p:nvPr/>
        </p:nvSpPr>
        <p:spPr>
          <a:xfrm>
            <a:off x="7615604" y="1575104"/>
            <a:ext cx="1485900" cy="37807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quota </a:t>
            </a:r>
            <a:r>
              <a:rPr lang="it-IT" b="1" dirty="0"/>
              <a:t>C</a:t>
            </a:r>
          </a:p>
        </p:txBody>
      </p:sp>
      <p:sp>
        <p:nvSpPr>
          <p:cNvPr id="18" name="Freccia in giù 17"/>
          <p:cNvSpPr/>
          <p:nvPr/>
        </p:nvSpPr>
        <p:spPr>
          <a:xfrm>
            <a:off x="8200293" y="2067474"/>
            <a:ext cx="316523" cy="474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Più 18"/>
          <p:cNvSpPr/>
          <p:nvPr/>
        </p:nvSpPr>
        <p:spPr>
          <a:xfrm>
            <a:off x="3431932" y="1626577"/>
            <a:ext cx="357553" cy="3692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Più 19"/>
          <p:cNvSpPr/>
          <p:nvPr/>
        </p:nvSpPr>
        <p:spPr>
          <a:xfrm>
            <a:off x="6590568" y="1617785"/>
            <a:ext cx="357553" cy="3692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Uguale 20"/>
          <p:cNvSpPr/>
          <p:nvPr/>
        </p:nvSpPr>
        <p:spPr>
          <a:xfrm>
            <a:off x="9673005" y="1626577"/>
            <a:ext cx="429357" cy="29637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2" name="Terminatore 21"/>
          <p:cNvSpPr/>
          <p:nvPr/>
        </p:nvSpPr>
        <p:spPr>
          <a:xfrm>
            <a:off x="10477501" y="1484343"/>
            <a:ext cx="1485900" cy="78407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PENSIONE LORDA</a:t>
            </a:r>
          </a:p>
        </p:txBody>
      </p:sp>
    </p:spTree>
    <p:extLst>
      <p:ext uri="{BB962C8B-B14F-4D97-AF65-F5344CB8AC3E}">
        <p14:creationId xmlns:p14="http://schemas.microsoft.com/office/powerpoint/2010/main" val="397996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extLst>
              <a:ext uri="{BEBA8EAE-BF5A-486C-A8C5-ECC9F3942E4B}">
                <a14:imgProps xmlns:a14="http://schemas.microsoft.com/office/drawing/2010/main">
                  <a14:imgLayer r:embed="rId3">
                    <a14:imgEffect>
                      <a14:artisticPencilSketch trans="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43861"/>
          </a:xfrm>
          <a:effectLst>
            <a:glow rad="228600">
              <a:schemeClr val="accent3">
                <a:satMod val="175000"/>
                <a:alpha val="40000"/>
              </a:schemeClr>
            </a:glow>
          </a:effectLst>
          <a:scene3d>
            <a:camera prst="orthographicFront"/>
            <a:lightRig rig="threePt" dir="t"/>
          </a:scene3d>
          <a:sp3d>
            <a:bevelT w="139700" h="139700" prst="divot"/>
          </a:sp3d>
        </p:spPr>
        <p:txBody>
          <a:bodyPr/>
          <a:lstStyle/>
          <a:p>
            <a:pPr algn="ctr"/>
            <a:r>
              <a:rPr lang="it-IT" b="1" dirty="0">
                <a:solidFill>
                  <a:schemeClr val="bg1"/>
                </a:solidFill>
                <a:effectLst>
                  <a:outerShdw blurRad="38100" dist="38100" dir="2700000" algn="tl">
                    <a:srgbClr val="000000">
                      <a:alpha val="43137"/>
                    </a:srgbClr>
                  </a:outerShdw>
                </a:effectLst>
              </a:rPr>
              <a:t>Sistema calcolo CONTRIBUTIVO </a:t>
            </a:r>
            <a:endParaRPr lang="it-IT" dirty="0">
              <a:solidFill>
                <a:schemeClr val="bg1"/>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507FEFA8-9CBB-45B9-95A8-3C179CC91CBA}" type="slidenum">
              <a:rPr lang="en-GB" smtClean="0"/>
              <a:t>14</a:t>
            </a:fld>
            <a:endParaRPr lang="en-GB" dirty="0"/>
          </a:p>
        </p:txBody>
      </p:sp>
      <p:sp>
        <p:nvSpPr>
          <p:cNvPr id="16" name="Elaborazione alternativa 15"/>
          <p:cNvSpPr/>
          <p:nvPr/>
        </p:nvSpPr>
        <p:spPr>
          <a:xfrm>
            <a:off x="729895" y="1308986"/>
            <a:ext cx="5424017" cy="489979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just">
              <a:lnSpc>
                <a:spcPct val="115000"/>
              </a:lnSpc>
              <a:spcAft>
                <a:spcPts val="0"/>
              </a:spcAft>
              <a:buFont typeface="Arial" panose="020B0604020202020204" pitchFamily="34" charset="0"/>
              <a:buChar char="•"/>
            </a:pPr>
            <a:r>
              <a:rPr lang="it-IT" sz="1600" dirty="0"/>
              <a:t>Per determinare il </a:t>
            </a:r>
            <a:r>
              <a:rPr lang="it-IT" sz="1600" b="1" dirty="0"/>
              <a:t>montante individuale </a:t>
            </a:r>
            <a:r>
              <a:rPr lang="it-IT" sz="1600" dirty="0"/>
              <a:t>dei contributi:</a:t>
            </a:r>
          </a:p>
          <a:p>
            <a:pPr marL="630238" lvl="0" indent="-285750">
              <a:lnSpc>
                <a:spcPct val="115000"/>
              </a:lnSpc>
              <a:spcAft>
                <a:spcPts val="0"/>
              </a:spcAft>
              <a:buSzPts val="1000"/>
              <a:buFont typeface="Wingdings" panose="05000000000000000000" pitchFamily="2" charset="2"/>
              <a:buChar char="Ø"/>
              <a:tabLst>
                <a:tab pos="357188" algn="l"/>
              </a:tabLst>
            </a:pPr>
            <a:r>
              <a:rPr lang="it-IT" sz="1600" dirty="0"/>
              <a:t>Si individua la base imponibile annua,  costituita dalla retribuzione annua comprensiva di tutte le voci </a:t>
            </a:r>
          </a:p>
          <a:p>
            <a:pPr marL="630238" lvl="0" indent="-285750">
              <a:lnSpc>
                <a:spcPct val="115000"/>
              </a:lnSpc>
              <a:spcAft>
                <a:spcPts val="0"/>
              </a:spcAft>
              <a:buSzPts val="1000"/>
              <a:buFont typeface="Wingdings" panose="05000000000000000000" pitchFamily="2" charset="2"/>
              <a:buChar char="Ø"/>
              <a:tabLst>
                <a:tab pos="357188" algn="l"/>
              </a:tabLst>
            </a:pPr>
            <a:r>
              <a:rPr lang="it-IT" sz="1600" dirty="0"/>
              <a:t>si calcola l'ammontare dei contributi di ciascun anno moltiplicando la base imponibile annua per l'aliquota di computo del 33%;</a:t>
            </a:r>
          </a:p>
          <a:p>
            <a:pPr marL="630238" lvl="0" indent="-285750" algn="just">
              <a:lnSpc>
                <a:spcPct val="115000"/>
              </a:lnSpc>
              <a:spcAft>
                <a:spcPts val="0"/>
              </a:spcAft>
              <a:buSzPts val="1000"/>
              <a:buFont typeface="Wingdings" panose="05000000000000000000" pitchFamily="2" charset="2"/>
              <a:buChar char="Ø"/>
              <a:tabLst>
                <a:tab pos="357188" algn="l"/>
              </a:tabLst>
            </a:pPr>
            <a:r>
              <a:rPr lang="it-IT" sz="1600" dirty="0"/>
              <a:t>Si somma l'ammontare dei contributi di ciascun anno, rivalutato annualmente</a:t>
            </a:r>
          </a:p>
          <a:p>
            <a:pPr marL="630238" lvl="0" indent="-285750" algn="just">
              <a:lnSpc>
                <a:spcPct val="115000"/>
              </a:lnSpc>
              <a:spcAft>
                <a:spcPts val="0"/>
              </a:spcAft>
              <a:buSzPts val="1000"/>
              <a:buFont typeface="Wingdings" panose="05000000000000000000" pitchFamily="2" charset="2"/>
              <a:buChar char="Ø"/>
              <a:tabLst>
                <a:tab pos="357188" algn="l"/>
              </a:tabLst>
            </a:pPr>
            <a:endParaRPr lang="it-IT" sz="1600" dirty="0"/>
          </a:p>
          <a:p>
            <a:pPr marL="630238" lvl="0" indent="-285750" algn="just">
              <a:lnSpc>
                <a:spcPct val="115000"/>
              </a:lnSpc>
              <a:spcAft>
                <a:spcPts val="0"/>
              </a:spcAft>
              <a:buSzPts val="1000"/>
              <a:buFont typeface="Wingdings" panose="05000000000000000000" pitchFamily="2" charset="2"/>
              <a:buChar char="Ø"/>
              <a:tabLst>
                <a:tab pos="357188" algn="l"/>
              </a:tabLst>
            </a:pPr>
            <a:endParaRPr lang="it-IT" sz="1600" dirty="0"/>
          </a:p>
          <a:p>
            <a:pPr marL="182563" indent="-182563" algn="just">
              <a:lnSpc>
                <a:spcPct val="115000"/>
              </a:lnSpc>
              <a:buSzPts val="1000"/>
              <a:buFont typeface="Symbol" panose="05050102010706020507" pitchFamily="18" charset="2"/>
              <a:buChar char=""/>
              <a:tabLst>
                <a:tab pos="182563" algn="l"/>
              </a:tabLst>
            </a:pPr>
            <a:r>
              <a:rPr lang="it-IT" sz="1600" dirty="0"/>
              <a:t>Il montante così ottenuto viene moltiplicato per il </a:t>
            </a:r>
            <a:r>
              <a:rPr lang="it-IT" sz="1600" b="1" dirty="0"/>
              <a:t>coefficiente di trasformazione </a:t>
            </a:r>
            <a:r>
              <a:rPr lang="it-IT" sz="1600" dirty="0"/>
              <a:t>collegato all’età alla data di cessazione.</a:t>
            </a: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688" y="1949083"/>
            <a:ext cx="5338574" cy="3659507"/>
          </a:xfrm>
          <a:prstGeom prst="rect">
            <a:avLst/>
          </a:prstGeom>
        </p:spPr>
      </p:pic>
    </p:spTree>
    <p:extLst>
      <p:ext uri="{BB962C8B-B14F-4D97-AF65-F5344CB8AC3E}">
        <p14:creationId xmlns:p14="http://schemas.microsoft.com/office/powerpoint/2010/main" val="282472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F4CE-D35F-41C5-82A7-6E7A97377229}"/>
              </a:ext>
            </a:extLst>
          </p:cNvPr>
          <p:cNvSpPr>
            <a:spLocks noGrp="1"/>
          </p:cNvSpPr>
          <p:nvPr>
            <p:ph type="ctrTitle"/>
          </p:nvPr>
        </p:nvSpPr>
        <p:spPr>
          <a:xfrm>
            <a:off x="-1" y="1376745"/>
            <a:ext cx="12191999" cy="1609244"/>
          </a:xfrm>
        </p:spPr>
        <p:txBody>
          <a:bodyPr/>
          <a:lstStyle/>
          <a:p>
            <a:r>
              <a:rPr lang="en-GB" b="1" dirty="0">
                <a:solidFill>
                  <a:schemeClr val="bg1"/>
                </a:solidFill>
              </a:rPr>
              <a:t>Grazie mille per l’attenzione.</a:t>
            </a:r>
          </a:p>
        </p:txBody>
      </p:sp>
      <p:pic>
        <p:nvPicPr>
          <p:cNvPr id="1028" name="Picture 4" descr="Risultati immagini per logo inps bianco">
            <a:extLst>
              <a:ext uri="{FF2B5EF4-FFF2-40B4-BE49-F238E27FC236}">
                <a16:creationId xmlns:a16="http://schemas.microsoft.com/office/drawing/2014/main" id="{7C25889F-8B2C-4BD3-BF2E-57B950054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37" y="5288594"/>
            <a:ext cx="1128767" cy="120275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79E322F0-0F20-40DD-8940-FC0B405581D0}"/>
              </a:ext>
            </a:extLst>
          </p:cNvPr>
          <p:cNvSpPr txBox="1">
            <a:spLocks/>
          </p:cNvSpPr>
          <p:nvPr/>
        </p:nvSpPr>
        <p:spPr>
          <a:xfrm>
            <a:off x="-2" y="3466762"/>
            <a:ext cx="12191999" cy="848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00" i="1" dirty="0">
              <a:solidFill>
                <a:schemeClr val="bg1"/>
              </a:solidFill>
            </a:endParaRPr>
          </a:p>
        </p:txBody>
      </p:sp>
      <p:sp>
        <p:nvSpPr>
          <p:cNvPr id="5" name="Subtitle 2">
            <a:extLst>
              <a:ext uri="{FF2B5EF4-FFF2-40B4-BE49-F238E27FC236}">
                <a16:creationId xmlns:a16="http://schemas.microsoft.com/office/drawing/2014/main" id="{768185E3-015E-4635-B4FC-DCBD60F0DC47}"/>
              </a:ext>
            </a:extLst>
          </p:cNvPr>
          <p:cNvSpPr txBox="1">
            <a:spLocks/>
          </p:cNvSpPr>
          <p:nvPr/>
        </p:nvSpPr>
        <p:spPr>
          <a:xfrm>
            <a:off x="0" y="4551450"/>
            <a:ext cx="12192000" cy="6267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hlinkClick r:id="rId3">
                  <a:extLst>
                    <a:ext uri="{A12FA001-AC4F-418D-AE19-62706E023703}">
                      <ahyp:hlinkClr xmlns:ahyp="http://schemas.microsoft.com/office/drawing/2018/hyperlinkcolor" val="tx"/>
                    </a:ext>
                  </a:extLst>
                </a:hlinkClick>
              </a:rPr>
              <a:t>www.inps.it</a:t>
            </a:r>
            <a:endParaRPr lang="en-GB" sz="3200" dirty="0">
              <a:solidFill>
                <a:schemeClr val="bg1"/>
              </a:solidFill>
            </a:endParaRPr>
          </a:p>
        </p:txBody>
      </p:sp>
    </p:spTree>
    <p:extLst>
      <p:ext uri="{BB962C8B-B14F-4D97-AF65-F5344CB8AC3E}">
        <p14:creationId xmlns:p14="http://schemas.microsoft.com/office/powerpoint/2010/main" val="357115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it-IT" b="1" dirty="0">
                <a:solidFill>
                  <a:srgbClr val="0070C0"/>
                </a:solidFill>
              </a:rPr>
              <a:t>COMPARTO DIFESA SICUREZZA E SOCCORSO PUBBLICO</a:t>
            </a:r>
            <a:endParaRPr lang="en-GB" b="1" dirty="0">
              <a:solidFill>
                <a:srgbClr val="0070C0"/>
              </a:solidFill>
            </a:endParaRP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825625"/>
            <a:ext cx="10515600" cy="3866255"/>
          </a:xfrm>
        </p:spPr>
        <p:txBody>
          <a:bodyPr>
            <a:normAutofit fontScale="92500" lnSpcReduction="20000"/>
          </a:bodyPr>
          <a:lstStyle/>
          <a:p>
            <a:r>
              <a:rPr lang="it-IT" dirty="0"/>
              <a:t>FORZE ARMATE(esercito, marina, aeronautica)</a:t>
            </a:r>
          </a:p>
          <a:p>
            <a:endParaRPr lang="it-IT" dirty="0"/>
          </a:p>
          <a:p>
            <a:r>
              <a:rPr lang="it-IT" dirty="0"/>
              <a:t>ARMA DEI CARABINIERI</a:t>
            </a:r>
          </a:p>
          <a:p>
            <a:endParaRPr lang="it-IT" dirty="0"/>
          </a:p>
          <a:p>
            <a:r>
              <a:rPr lang="it-IT" dirty="0"/>
              <a:t>CORPO   </a:t>
            </a:r>
            <a:r>
              <a:rPr lang="it-IT" b="1" dirty="0"/>
              <a:t>GUARDIA DI FINANZA</a:t>
            </a:r>
          </a:p>
          <a:p>
            <a:endParaRPr lang="it-IT" b="1" dirty="0"/>
          </a:p>
          <a:p>
            <a:r>
              <a:rPr lang="it-IT" dirty="0"/>
              <a:t>POLIZIA DI STATO E PENITENZIARIA</a:t>
            </a:r>
          </a:p>
          <a:p>
            <a:endParaRPr lang="it-IT" dirty="0"/>
          </a:p>
          <a:p>
            <a:r>
              <a:rPr lang="it-IT" dirty="0"/>
              <a:t>CORPO NAZIONALE  VIGILI  DEL FUOCO</a:t>
            </a:r>
            <a:endParaRPr lang="en-GB" dirty="0"/>
          </a:p>
        </p:txBody>
      </p:sp>
      <p:sp>
        <p:nvSpPr>
          <p:cNvPr id="4" name="Segnaposto numero diapositiva 3">
            <a:extLst>
              <a:ext uri="{FF2B5EF4-FFF2-40B4-BE49-F238E27FC236}">
                <a16:creationId xmlns:a16="http://schemas.microsoft.com/office/drawing/2014/main" id="{94C908A1-9D60-4FBA-A550-83478C45E627}"/>
              </a:ext>
            </a:extLst>
          </p:cNvPr>
          <p:cNvSpPr>
            <a:spLocks noGrp="1"/>
          </p:cNvSpPr>
          <p:nvPr>
            <p:ph type="sldNum" sz="quarter" idx="12"/>
          </p:nvPr>
        </p:nvSpPr>
        <p:spPr/>
        <p:txBody>
          <a:bodyPr/>
          <a:lstStyle/>
          <a:p>
            <a:fld id="{507FEFA8-9CBB-45B9-95A8-3C179CC91CBA}" type="slidenum">
              <a:rPr lang="en-GB" smtClean="0"/>
              <a:t>2</a:t>
            </a:fld>
            <a:endParaRPr lang="en-GB" dirty="0"/>
          </a:p>
        </p:txBody>
      </p:sp>
      <p:cxnSp>
        <p:nvCxnSpPr>
          <p:cNvPr id="6" name="Straight Connector 5">
            <a:extLst>
              <a:ext uri="{FF2B5EF4-FFF2-40B4-BE49-F238E27FC236}">
                <a16:creationId xmlns:a16="http://schemas.microsoft.com/office/drawing/2014/main" id="{8E6DD2E9-18C0-4C0D-AF34-9B20581443A8}"/>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A0EDD21A-7C1B-46D1-8394-D3CD517D46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DB20F87-04C5-45BE-9511-EB92AEC63B6D}"/>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1686" y="2684819"/>
            <a:ext cx="2552114" cy="2629787"/>
          </a:xfrm>
          <a:prstGeom prst="rect">
            <a:avLst/>
          </a:prstGeom>
        </p:spPr>
      </p:pic>
      <p:sp>
        <p:nvSpPr>
          <p:cNvPr id="8" name="Ovale 7"/>
          <p:cNvSpPr/>
          <p:nvPr/>
        </p:nvSpPr>
        <p:spPr>
          <a:xfrm>
            <a:off x="2185416" y="3218688"/>
            <a:ext cx="3282696" cy="78102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702073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a:xfrm>
            <a:off x="838201" y="365125"/>
            <a:ext cx="7690338" cy="1325563"/>
          </a:xfrm>
        </p:spPr>
        <p:txBody>
          <a:bodyPr>
            <a:normAutofit/>
          </a:bodyPr>
          <a:lstStyle/>
          <a:p>
            <a:r>
              <a:rPr lang="it-IT" b="1" dirty="0">
                <a:solidFill>
                  <a:srgbClr val="0070C0"/>
                </a:solidFill>
              </a:rPr>
              <a:t>REQUISITI PENSIONE ANZIANITA’ E VECCHIAIA</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742057"/>
            <a:ext cx="8103577" cy="1471490"/>
          </a:xfrm>
        </p:spPr>
        <p:txBody>
          <a:bodyPr>
            <a:noAutofit/>
          </a:bodyPr>
          <a:lstStyle/>
          <a:p>
            <a:r>
              <a:rPr lang="it-IT" sz="2400" dirty="0"/>
              <a:t>Mantengono requisiti previdenziali diversi da quelli generali vigenti  nell’Assicurazione Generale Obbligatoria e nelle gestioni esclusive e sostitutive, compresa  la gestione pubblica (ex INPDAP), grazie a specificità proprie del settore riconosciute dalla legge.</a:t>
            </a:r>
          </a:p>
        </p:txBody>
      </p:sp>
      <p:sp>
        <p:nvSpPr>
          <p:cNvPr id="4" name="Segnaposto numero diapositiva 3">
            <a:extLst>
              <a:ext uri="{FF2B5EF4-FFF2-40B4-BE49-F238E27FC236}">
                <a16:creationId xmlns:a16="http://schemas.microsoft.com/office/drawing/2014/main" id="{F75197E3-DCE0-4910-8DFE-D04412DD48D5}"/>
              </a:ext>
            </a:extLst>
          </p:cNvPr>
          <p:cNvSpPr>
            <a:spLocks noGrp="1"/>
          </p:cNvSpPr>
          <p:nvPr>
            <p:ph type="sldNum" sz="quarter" idx="12"/>
          </p:nvPr>
        </p:nvSpPr>
        <p:spPr/>
        <p:txBody>
          <a:bodyPr/>
          <a:lstStyle/>
          <a:p>
            <a:fld id="{507FEFA8-9CBB-45B9-95A8-3C179CC91CBA}" type="slidenum">
              <a:rPr lang="en-GB" smtClean="0"/>
              <a:t>3</a:t>
            </a:fld>
            <a:endParaRPr lang="en-GB" dirty="0"/>
          </a:p>
        </p:txBody>
      </p:sp>
      <p:cxnSp>
        <p:nvCxnSpPr>
          <p:cNvPr id="6" name="Straight Connector 5">
            <a:extLst>
              <a:ext uri="{FF2B5EF4-FFF2-40B4-BE49-F238E27FC236}">
                <a16:creationId xmlns:a16="http://schemas.microsoft.com/office/drawing/2014/main" id="{9D50998B-2B8C-460C-A7E2-68395CDE86FF}"/>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1622159A-5263-4756-8AED-615D0A4AAF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180B117-BB36-4FC5-9CEE-CEBFE50FECB0}"/>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pic>
        <p:nvPicPr>
          <p:cNvPr id="5" name="Immagine 4"/>
          <p:cNvPicPr>
            <a:picLocks noChangeAspect="1"/>
          </p:cNvPicPr>
          <p:nvPr/>
        </p:nvPicPr>
        <p:blipFill rotWithShape="1">
          <a:blip r:embed="rId4">
            <a:extLst>
              <a:ext uri="{28A0092B-C50C-407E-A947-70E740481C1C}">
                <a14:useLocalDpi xmlns:a14="http://schemas.microsoft.com/office/drawing/2010/main" val="0"/>
              </a:ext>
            </a:extLst>
          </a:blip>
          <a:srcRect b="9096"/>
          <a:stretch/>
        </p:blipFill>
        <p:spPr>
          <a:xfrm>
            <a:off x="8684135" y="1085906"/>
            <a:ext cx="3273497" cy="2127641"/>
          </a:xfrm>
          <a:prstGeom prst="rect">
            <a:avLst/>
          </a:prstGeom>
          <a:effectLst>
            <a:softEdge rad="317500"/>
          </a:effectLst>
        </p:spPr>
      </p:pic>
      <p:sp>
        <p:nvSpPr>
          <p:cNvPr id="9" name="Content Placeholder 2">
            <a:extLst>
              <a:ext uri="{FF2B5EF4-FFF2-40B4-BE49-F238E27FC236}">
                <a16:creationId xmlns:a16="http://schemas.microsoft.com/office/drawing/2014/main" id="{F7D11841-E3B9-4C0B-963C-AD8550DA3DCC}"/>
              </a:ext>
            </a:extLst>
          </p:cNvPr>
          <p:cNvSpPr txBox="1">
            <a:spLocks/>
          </p:cNvSpPr>
          <p:nvPr/>
        </p:nvSpPr>
        <p:spPr>
          <a:xfrm>
            <a:off x="838200" y="3596054"/>
            <a:ext cx="10820400" cy="231158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Anche la recente legislazione in materia previdenziale, dalla legge “Monti-Fornero” fino ad arrivare a “quota 100” non ha interessato i lavoratori dei suddetti comparti, almeno per quanto riguarda i requisiti pensionistici di vecchiaia e di anzianità, salvo prevedere l’adeguamento dei requisiti di accesso alla pensione agli incrementi della speranza di vita.</a:t>
            </a:r>
          </a:p>
          <a:p>
            <a:r>
              <a:rPr lang="it-IT" dirty="0"/>
              <a:t>Dal 2019 fino a tutto il 2022 è stato disposto un incremento di 5 mesi sia dell’età anagrafica per la pensione di vecchiaia, sia di quella anagrafica/contributiva per l’accesso alla pensione di anzianità.</a:t>
            </a:r>
          </a:p>
          <a:p>
            <a:endParaRPr lang="en-GB" dirty="0"/>
          </a:p>
        </p:txBody>
      </p:sp>
    </p:spTree>
    <p:extLst>
      <p:ext uri="{BB962C8B-B14F-4D97-AF65-F5344CB8AC3E}">
        <p14:creationId xmlns:p14="http://schemas.microsoft.com/office/powerpoint/2010/main" val="91714138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it-IT" b="1" dirty="0">
                <a:solidFill>
                  <a:srgbClr val="0070C0"/>
                </a:solidFill>
              </a:rPr>
              <a:t>TRATTAMENTO DI VECCHIAIA dal 2019</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825625"/>
            <a:ext cx="10515600" cy="3866255"/>
          </a:xfrm>
        </p:spPr>
        <p:txBody>
          <a:bodyPr/>
          <a:lstStyle/>
          <a:p>
            <a:r>
              <a:rPr lang="it-IT" dirty="0"/>
              <a:t>Potrà essere conseguito al raggiungimento dell’età anagrafica massima prevista dagli ordinamenti di comparto, che varia in base al grado e alla qualifica e oscilla tra i 60 e i 65 anni ed almeno  20 anni di contribuzione minima.</a:t>
            </a:r>
          </a:p>
          <a:p>
            <a:r>
              <a:rPr lang="it-IT" dirty="0"/>
              <a:t>Se l’anzianità contributiva è inferiore a 35 anni, si applica l’adeguamento alla speranza di vita e la finestra mobile  di 12 mesi.</a:t>
            </a:r>
          </a:p>
          <a:p>
            <a:r>
              <a:rPr lang="it-IT" dirty="0"/>
              <a:t>Se l’anzianità contributiva è superiore a 35 anni il requisito  dell’età anagrafica non  viene adeguato alla speranza di vita.</a:t>
            </a:r>
          </a:p>
        </p:txBody>
      </p:sp>
      <p:cxnSp>
        <p:nvCxnSpPr>
          <p:cNvPr id="6" name="Straight Connector 5">
            <a:extLst>
              <a:ext uri="{FF2B5EF4-FFF2-40B4-BE49-F238E27FC236}">
                <a16:creationId xmlns:a16="http://schemas.microsoft.com/office/drawing/2014/main" id="{B8FF1292-F246-479C-BD20-B4AC0ACFBC01}"/>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6F38FDCD-DB29-421D-A774-E85E004FF8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7A52DAD-E072-4430-9796-B1D882119895}"/>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CAC5B3C7-F57D-4634-A1C1-327300619AA6}"/>
              </a:ext>
            </a:extLst>
          </p:cNvPr>
          <p:cNvSpPr>
            <a:spLocks noGrp="1"/>
          </p:cNvSpPr>
          <p:nvPr>
            <p:ph type="sldNum" sz="quarter" idx="12"/>
          </p:nvPr>
        </p:nvSpPr>
        <p:spPr/>
        <p:txBody>
          <a:bodyPr/>
          <a:lstStyle/>
          <a:p>
            <a:fld id="{507FEFA8-9CBB-45B9-95A8-3C179CC91CBA}" type="slidenum">
              <a:rPr lang="en-GB" smtClean="0"/>
              <a:t>4</a:t>
            </a:fld>
            <a:endParaRPr lang="en-GB" dirty="0"/>
          </a:p>
        </p:txBody>
      </p:sp>
    </p:spTree>
    <p:extLst>
      <p:ext uri="{BB962C8B-B14F-4D97-AF65-F5344CB8AC3E}">
        <p14:creationId xmlns:p14="http://schemas.microsoft.com/office/powerpoint/2010/main" val="411647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it-IT" b="1" dirty="0">
                <a:solidFill>
                  <a:srgbClr val="0070C0"/>
                </a:solidFill>
              </a:rPr>
              <a:t>TRATTAMENTO DI VECCHIAIA dal 2019</a:t>
            </a:r>
            <a:endParaRPr lang="en-GB" b="1" dirty="0">
              <a:solidFill>
                <a:srgbClr val="0070C0"/>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977572208"/>
              </p:ext>
            </p:extLst>
          </p:nvPr>
        </p:nvGraphicFramePr>
        <p:xfrm>
          <a:off x="1106424" y="1828800"/>
          <a:ext cx="9738360" cy="3603185"/>
        </p:xfrm>
        <a:graphic>
          <a:graphicData uri="http://schemas.openxmlformats.org/drawingml/2006/table">
            <a:tbl>
              <a:tblPr firstRow="1" firstCol="1" bandRow="1">
                <a:tableStyleId>{5C22544A-7EE6-4342-B048-85BDC9FD1C3A}</a:tableStyleId>
              </a:tblPr>
              <a:tblGrid>
                <a:gridCol w="2678305">
                  <a:extLst>
                    <a:ext uri="{9D8B030D-6E8A-4147-A177-3AD203B41FA5}">
                      <a16:colId xmlns:a16="http://schemas.microsoft.com/office/drawing/2014/main" val="3248372664"/>
                    </a:ext>
                  </a:extLst>
                </a:gridCol>
                <a:gridCol w="2190170">
                  <a:extLst>
                    <a:ext uri="{9D8B030D-6E8A-4147-A177-3AD203B41FA5}">
                      <a16:colId xmlns:a16="http://schemas.microsoft.com/office/drawing/2014/main" val="3343814061"/>
                    </a:ext>
                  </a:extLst>
                </a:gridCol>
                <a:gridCol w="1237240">
                  <a:extLst>
                    <a:ext uri="{9D8B030D-6E8A-4147-A177-3AD203B41FA5}">
                      <a16:colId xmlns:a16="http://schemas.microsoft.com/office/drawing/2014/main" val="1893330839"/>
                    </a:ext>
                  </a:extLst>
                </a:gridCol>
                <a:gridCol w="3632645">
                  <a:extLst>
                    <a:ext uri="{9D8B030D-6E8A-4147-A177-3AD203B41FA5}">
                      <a16:colId xmlns:a16="http://schemas.microsoft.com/office/drawing/2014/main" val="2557782116"/>
                    </a:ext>
                  </a:extLst>
                </a:gridCol>
              </a:tblGrid>
              <a:tr h="337846">
                <a:tc>
                  <a:txBody>
                    <a:bodyPr/>
                    <a:lstStyle/>
                    <a:p>
                      <a:pPr algn="just">
                        <a:lnSpc>
                          <a:spcPct val="115000"/>
                        </a:lnSpc>
                        <a:spcAft>
                          <a:spcPts val="0"/>
                        </a:spcAft>
                      </a:pPr>
                      <a:r>
                        <a:rPr lang="it-IT" sz="11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tc>
                  <a:txBody>
                    <a:bodyPr/>
                    <a:lstStyle/>
                    <a:p>
                      <a:pPr algn="ctr">
                        <a:lnSpc>
                          <a:spcPct val="115000"/>
                        </a:lnSpc>
                        <a:spcAft>
                          <a:spcPts val="0"/>
                        </a:spcAft>
                      </a:pPr>
                      <a:r>
                        <a:rPr lang="it-IT" sz="1800" dirty="0">
                          <a:effectLst/>
                        </a:rPr>
                        <a:t>QUALIFICA</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tc>
                  <a:txBody>
                    <a:bodyPr/>
                    <a:lstStyle/>
                    <a:p>
                      <a:pPr algn="ctr">
                        <a:lnSpc>
                          <a:spcPct val="115000"/>
                        </a:lnSpc>
                        <a:spcAft>
                          <a:spcPts val="0"/>
                        </a:spcAft>
                      </a:pPr>
                      <a:r>
                        <a:rPr lang="it-IT" sz="1800" dirty="0">
                          <a:effectLst/>
                        </a:rPr>
                        <a:t>ETA’</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tc>
                  <a:txBody>
                    <a:bodyPr/>
                    <a:lstStyle/>
                    <a:p>
                      <a:pPr algn="ctr">
                        <a:lnSpc>
                          <a:spcPct val="115000"/>
                        </a:lnSpc>
                        <a:spcAft>
                          <a:spcPts val="0"/>
                        </a:spcAft>
                      </a:pPr>
                      <a:r>
                        <a:rPr lang="it-IT" sz="1800" dirty="0">
                          <a:effectLst/>
                        </a:rPr>
                        <a:t>FINESTRA MOBILE</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extLst>
                  <a:ext uri="{0D108BD9-81ED-4DB2-BD59-A6C34878D82A}">
                    <a16:rowId xmlns:a16="http://schemas.microsoft.com/office/drawing/2014/main" val="920966240"/>
                  </a:ext>
                </a:extLst>
              </a:tr>
              <a:tr h="1238258">
                <a:tc>
                  <a:txBody>
                    <a:bodyPr/>
                    <a:lstStyle/>
                    <a:p>
                      <a:pPr algn="just">
                        <a:lnSpc>
                          <a:spcPct val="115000"/>
                        </a:lnSpc>
                        <a:spcAft>
                          <a:spcPts val="0"/>
                        </a:spcAft>
                      </a:pPr>
                      <a:r>
                        <a:rPr lang="it-IT" sz="1600" dirty="0">
                          <a:effectLst/>
                        </a:rPr>
                        <a:t>PENSIONE VECCHIAIA </a:t>
                      </a:r>
                    </a:p>
                    <a:p>
                      <a:pPr algn="just">
                        <a:lnSpc>
                          <a:spcPct val="115000"/>
                        </a:lnSpc>
                        <a:spcAft>
                          <a:spcPts val="0"/>
                        </a:spcAft>
                      </a:pPr>
                      <a:r>
                        <a:rPr lang="it-IT" sz="1600" dirty="0">
                          <a:effectLst/>
                        </a:rPr>
                        <a:t>CON MENO DI 35 ANNI </a:t>
                      </a:r>
                    </a:p>
                    <a:p>
                      <a:pPr algn="just">
                        <a:lnSpc>
                          <a:spcPct val="115000"/>
                        </a:lnSpc>
                        <a:spcAft>
                          <a:spcPts val="0"/>
                        </a:spcAft>
                      </a:pPr>
                      <a:r>
                        <a:rPr lang="it-IT" sz="1600" dirty="0">
                          <a:effectLst/>
                        </a:rPr>
                        <a:t>DI SERVIZIO</a:t>
                      </a:r>
                    </a:p>
                    <a:p>
                      <a:pPr algn="just">
                        <a:lnSpc>
                          <a:spcPct val="115000"/>
                        </a:lnSpc>
                        <a:spcAft>
                          <a:spcPts val="0"/>
                        </a:spcAft>
                      </a:pP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tc>
                  <a:txBody>
                    <a:bodyPr/>
                    <a:lstStyle/>
                    <a:p>
                      <a:pPr algn="just">
                        <a:lnSpc>
                          <a:spcPct val="115000"/>
                        </a:lnSpc>
                        <a:spcAft>
                          <a:spcPts val="0"/>
                        </a:spcAft>
                      </a:pPr>
                      <a:r>
                        <a:rPr lang="it-IT" sz="1600" dirty="0">
                          <a:effectLst/>
                        </a:rPr>
                        <a:t>Dirigente Generale</a:t>
                      </a:r>
                    </a:p>
                    <a:p>
                      <a:pPr algn="just">
                        <a:lnSpc>
                          <a:spcPct val="115000"/>
                        </a:lnSpc>
                        <a:spcAft>
                          <a:spcPts val="0"/>
                        </a:spcAft>
                      </a:pPr>
                      <a:r>
                        <a:rPr lang="it-IT" sz="1600" dirty="0">
                          <a:effectLst/>
                        </a:rPr>
                        <a:t>Dirigente Superiore</a:t>
                      </a:r>
                    </a:p>
                    <a:p>
                      <a:pPr algn="just">
                        <a:lnSpc>
                          <a:spcPct val="115000"/>
                        </a:lnSpc>
                        <a:spcAft>
                          <a:spcPts val="0"/>
                        </a:spcAft>
                      </a:pPr>
                      <a:r>
                        <a:rPr lang="it-IT" sz="1600" dirty="0">
                          <a:effectLst/>
                        </a:rPr>
                        <a:t>Qualifiche inferiori</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tc>
                  <a:txBody>
                    <a:bodyPr/>
                    <a:lstStyle/>
                    <a:p>
                      <a:pPr marL="182563" indent="0" algn="just">
                        <a:lnSpc>
                          <a:spcPct val="115000"/>
                        </a:lnSpc>
                        <a:spcAft>
                          <a:spcPts val="0"/>
                        </a:spcAft>
                      </a:pPr>
                      <a:r>
                        <a:rPr lang="it-IT" sz="1600" dirty="0">
                          <a:effectLst/>
                        </a:rPr>
                        <a:t>66 anni</a:t>
                      </a:r>
                    </a:p>
                    <a:p>
                      <a:pPr marL="182563" indent="0" algn="just">
                        <a:lnSpc>
                          <a:spcPct val="115000"/>
                        </a:lnSpc>
                        <a:spcAft>
                          <a:spcPts val="0"/>
                        </a:spcAft>
                      </a:pPr>
                      <a:r>
                        <a:rPr lang="it-IT" sz="1600" dirty="0">
                          <a:effectLst/>
                        </a:rPr>
                        <a:t>64 anni</a:t>
                      </a:r>
                    </a:p>
                    <a:p>
                      <a:pPr marL="182563" indent="0" algn="just">
                        <a:lnSpc>
                          <a:spcPct val="115000"/>
                        </a:lnSpc>
                        <a:spcAft>
                          <a:spcPts val="0"/>
                        </a:spcAft>
                      </a:pPr>
                      <a:r>
                        <a:rPr lang="it-IT" sz="1600" dirty="0">
                          <a:effectLst/>
                        </a:rPr>
                        <a:t>61 anni</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tc>
                  <a:txBody>
                    <a:bodyPr/>
                    <a:lstStyle/>
                    <a:p>
                      <a:pPr algn="ctr">
                        <a:lnSpc>
                          <a:spcPct val="115000"/>
                        </a:lnSpc>
                        <a:spcAft>
                          <a:spcPts val="0"/>
                        </a:spcAft>
                      </a:pPr>
                      <a:r>
                        <a:rPr lang="it-IT" sz="1600">
                          <a:effectLst/>
                        </a:rPr>
                        <a:t>12 mesi</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extLst>
                  <a:ext uri="{0D108BD9-81ED-4DB2-BD59-A6C34878D82A}">
                    <a16:rowId xmlns:a16="http://schemas.microsoft.com/office/drawing/2014/main" val="2352305985"/>
                  </a:ext>
                </a:extLst>
              </a:tr>
              <a:tr h="2027081">
                <a:tc>
                  <a:txBody>
                    <a:bodyPr/>
                    <a:lstStyle/>
                    <a:p>
                      <a:pPr algn="just">
                        <a:lnSpc>
                          <a:spcPct val="115000"/>
                        </a:lnSpc>
                        <a:spcAft>
                          <a:spcPts val="0"/>
                        </a:spcAft>
                      </a:pPr>
                      <a:r>
                        <a:rPr lang="it-IT" sz="1600" dirty="0">
                          <a:effectLst/>
                        </a:rPr>
                        <a:t>PENSIONE VECCHIAIA </a:t>
                      </a:r>
                    </a:p>
                    <a:p>
                      <a:pPr algn="just">
                        <a:lnSpc>
                          <a:spcPct val="115000"/>
                        </a:lnSpc>
                        <a:spcAft>
                          <a:spcPts val="0"/>
                        </a:spcAft>
                      </a:pPr>
                      <a:r>
                        <a:rPr lang="it-IT" sz="1600" dirty="0">
                          <a:effectLst/>
                        </a:rPr>
                        <a:t>CON ALMENO 35 ANNI </a:t>
                      </a:r>
                    </a:p>
                    <a:p>
                      <a:pPr algn="just">
                        <a:lnSpc>
                          <a:spcPct val="115000"/>
                        </a:lnSpc>
                        <a:spcAft>
                          <a:spcPts val="0"/>
                        </a:spcAft>
                      </a:pPr>
                      <a:r>
                        <a:rPr lang="it-IT" sz="1600" dirty="0">
                          <a:effectLst/>
                        </a:rPr>
                        <a:t>DI SERVIZIO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tc>
                  <a:txBody>
                    <a:bodyPr/>
                    <a:lstStyle/>
                    <a:p>
                      <a:pPr algn="just">
                        <a:lnSpc>
                          <a:spcPct val="115000"/>
                        </a:lnSpc>
                        <a:spcAft>
                          <a:spcPts val="0"/>
                        </a:spcAft>
                      </a:pPr>
                      <a:r>
                        <a:rPr lang="it-IT" sz="1600">
                          <a:effectLst/>
                        </a:rPr>
                        <a:t>Dirigente Generale</a:t>
                      </a:r>
                    </a:p>
                    <a:p>
                      <a:pPr algn="just">
                        <a:lnSpc>
                          <a:spcPct val="115000"/>
                        </a:lnSpc>
                        <a:spcAft>
                          <a:spcPts val="0"/>
                        </a:spcAft>
                      </a:pPr>
                      <a:r>
                        <a:rPr lang="it-IT" sz="1600">
                          <a:effectLst/>
                        </a:rPr>
                        <a:t>Dirigente Superiore</a:t>
                      </a:r>
                    </a:p>
                    <a:p>
                      <a:pPr algn="just">
                        <a:lnSpc>
                          <a:spcPct val="115000"/>
                        </a:lnSpc>
                        <a:spcAft>
                          <a:spcPts val="0"/>
                        </a:spcAft>
                      </a:pPr>
                      <a:r>
                        <a:rPr lang="it-IT" sz="1600">
                          <a:effectLst/>
                        </a:rPr>
                        <a:t>Qualifiche inferiori</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tc>
                  <a:txBody>
                    <a:bodyPr/>
                    <a:lstStyle/>
                    <a:p>
                      <a:pPr marL="92075" indent="0" algn="just">
                        <a:lnSpc>
                          <a:spcPct val="115000"/>
                        </a:lnSpc>
                        <a:spcAft>
                          <a:spcPts val="0"/>
                        </a:spcAft>
                      </a:pPr>
                      <a:r>
                        <a:rPr lang="it-IT" sz="1600" dirty="0">
                          <a:effectLst/>
                        </a:rPr>
                        <a:t>65 anni</a:t>
                      </a:r>
                    </a:p>
                    <a:p>
                      <a:pPr marL="92075" indent="0" algn="just">
                        <a:lnSpc>
                          <a:spcPct val="115000"/>
                        </a:lnSpc>
                        <a:spcAft>
                          <a:spcPts val="0"/>
                        </a:spcAft>
                      </a:pPr>
                      <a:r>
                        <a:rPr lang="it-IT" sz="1600" dirty="0">
                          <a:effectLst/>
                        </a:rPr>
                        <a:t>63 anni</a:t>
                      </a:r>
                    </a:p>
                    <a:p>
                      <a:pPr marL="92075" indent="0" algn="just">
                        <a:lnSpc>
                          <a:spcPct val="115000"/>
                        </a:lnSpc>
                        <a:spcAft>
                          <a:spcPts val="0"/>
                        </a:spcAft>
                      </a:pPr>
                      <a:r>
                        <a:rPr lang="it-IT" sz="1600" dirty="0">
                          <a:effectLst/>
                        </a:rPr>
                        <a:t>60 anni</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tc>
                  <a:txBody>
                    <a:bodyPr/>
                    <a:lstStyle/>
                    <a:p>
                      <a:pPr marL="92075" indent="0" algn="just">
                        <a:lnSpc>
                          <a:spcPct val="115000"/>
                        </a:lnSpc>
                        <a:spcAft>
                          <a:spcPts val="0"/>
                        </a:spcAft>
                      </a:pPr>
                      <a:r>
                        <a:rPr lang="it-IT" sz="1600" dirty="0">
                          <a:effectLst/>
                        </a:rPr>
                        <a:t>Fino a 12 mesi (potrebbe essere 0 mesi se già maturata la finestra mobile relativa alla pensione di anzianità)</a:t>
                      </a:r>
                    </a:p>
                    <a:p>
                      <a:pPr marL="182563" indent="0" algn="just">
                        <a:lnSpc>
                          <a:spcPct val="115000"/>
                        </a:lnSpc>
                        <a:spcAft>
                          <a:spcPts val="0"/>
                        </a:spcAft>
                      </a:pPr>
                      <a:r>
                        <a:rPr lang="it-IT" sz="1600" dirty="0">
                          <a:effectLst/>
                        </a:rPr>
                        <a:t> </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85" marR="32385" marT="0" marB="0"/>
                </a:tc>
                <a:extLst>
                  <a:ext uri="{0D108BD9-81ED-4DB2-BD59-A6C34878D82A}">
                    <a16:rowId xmlns:a16="http://schemas.microsoft.com/office/drawing/2014/main" val="4161596866"/>
                  </a:ext>
                </a:extLst>
              </a:tr>
            </a:tbl>
          </a:graphicData>
        </a:graphic>
      </p:graphicFrame>
      <p:cxnSp>
        <p:nvCxnSpPr>
          <p:cNvPr id="6" name="Straight Connector 5">
            <a:extLst>
              <a:ext uri="{FF2B5EF4-FFF2-40B4-BE49-F238E27FC236}">
                <a16:creationId xmlns:a16="http://schemas.microsoft.com/office/drawing/2014/main" id="{A0AA4A76-95C2-4BC1-A948-00EC148AD71B}"/>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494EA771-E561-4C99-A55E-AC3F29E112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47B72-2249-4E5B-9478-DA479AE9FD26}"/>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8B48062C-19D2-4ABD-99AC-2FE56646FF7E}"/>
              </a:ext>
            </a:extLst>
          </p:cNvPr>
          <p:cNvSpPr>
            <a:spLocks noGrp="1"/>
          </p:cNvSpPr>
          <p:nvPr>
            <p:ph type="sldNum" sz="quarter" idx="12"/>
          </p:nvPr>
        </p:nvSpPr>
        <p:spPr/>
        <p:txBody>
          <a:bodyPr/>
          <a:lstStyle/>
          <a:p>
            <a:fld id="{507FEFA8-9CBB-45B9-95A8-3C179CC91CBA}" type="slidenum">
              <a:rPr lang="en-GB" smtClean="0"/>
              <a:t>5</a:t>
            </a:fld>
            <a:endParaRPr lang="en-GB" dirty="0"/>
          </a:p>
        </p:txBody>
      </p:sp>
    </p:spTree>
    <p:extLst>
      <p:ext uri="{BB962C8B-B14F-4D97-AF65-F5344CB8AC3E}">
        <p14:creationId xmlns:p14="http://schemas.microsoft.com/office/powerpoint/2010/main" val="114729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it-IT" b="1" dirty="0">
                <a:solidFill>
                  <a:srgbClr val="0070C0"/>
                </a:solidFill>
              </a:rPr>
              <a:t>TRATTAMENTO DI ANZIANITA’ dal 2019</a:t>
            </a:r>
            <a:endParaRPr lang="en-GB" b="1" dirty="0">
              <a:solidFill>
                <a:srgbClr val="0070C0"/>
              </a:solidFill>
            </a:endParaRP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825625"/>
            <a:ext cx="10515600" cy="3866255"/>
          </a:xfrm>
        </p:spPr>
        <p:txBody>
          <a:bodyPr/>
          <a:lstStyle/>
          <a:p>
            <a:r>
              <a:rPr lang="it-IT" dirty="0"/>
              <a:t>Potrà essere conseguito al perfezionamento di 41 anni di servizio indipendentemente  dall’età anagrafica con finestra mobile di 15 mesi, oppure con 35 anni di anzianità contributiva e 58 anni di età (finestra mobile di 12 mesi). </a:t>
            </a:r>
          </a:p>
          <a:p>
            <a:r>
              <a:rPr lang="it-IT" dirty="0"/>
              <a:t>Resta la possibilità dell’uscita a 54 anni se al 31/12/2011 si è maturata l’anzianità corrispondente all’aliquota di rendimento dell’80% della base pensionabile (40 anni di servizio) , ipotesi oramai improbabile.</a:t>
            </a:r>
          </a:p>
        </p:txBody>
      </p:sp>
      <p:cxnSp>
        <p:nvCxnSpPr>
          <p:cNvPr id="6" name="Straight Connector 5">
            <a:extLst>
              <a:ext uri="{FF2B5EF4-FFF2-40B4-BE49-F238E27FC236}">
                <a16:creationId xmlns:a16="http://schemas.microsoft.com/office/drawing/2014/main" id="{7109214E-3487-4823-B529-698E352B1249}"/>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E85B563B-D671-4D30-8113-AA47625FDB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B8C263F-059E-4A67-A111-EDD3D40D3394}"/>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718AADD7-404A-448C-8BAD-085C94D52A2D}"/>
              </a:ext>
            </a:extLst>
          </p:cNvPr>
          <p:cNvSpPr>
            <a:spLocks noGrp="1"/>
          </p:cNvSpPr>
          <p:nvPr>
            <p:ph type="sldNum" sz="quarter" idx="12"/>
          </p:nvPr>
        </p:nvSpPr>
        <p:spPr/>
        <p:txBody>
          <a:bodyPr/>
          <a:lstStyle/>
          <a:p>
            <a:fld id="{507FEFA8-9CBB-45B9-95A8-3C179CC91CBA}" type="slidenum">
              <a:rPr lang="en-GB" smtClean="0"/>
              <a:t>6</a:t>
            </a:fld>
            <a:endParaRPr lang="en-GB" dirty="0"/>
          </a:p>
        </p:txBody>
      </p:sp>
    </p:spTree>
    <p:extLst>
      <p:ext uri="{BB962C8B-B14F-4D97-AF65-F5344CB8AC3E}">
        <p14:creationId xmlns:p14="http://schemas.microsoft.com/office/powerpoint/2010/main" val="357640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it-IT" b="1" dirty="0">
                <a:solidFill>
                  <a:srgbClr val="0070C0"/>
                </a:solidFill>
              </a:rPr>
              <a:t>TRATTAMENTO DI ANZIANITA’ dal 2019</a:t>
            </a:r>
            <a:endParaRPr lang="en-GB" b="1" dirty="0">
              <a:solidFill>
                <a:srgbClr val="0070C0"/>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777571057"/>
              </p:ext>
            </p:extLst>
          </p:nvPr>
        </p:nvGraphicFramePr>
        <p:xfrm>
          <a:off x="1515427" y="1960682"/>
          <a:ext cx="9161145" cy="3728131"/>
        </p:xfrm>
        <a:graphic>
          <a:graphicData uri="http://schemas.openxmlformats.org/drawingml/2006/table">
            <a:tbl>
              <a:tblPr firstRow="1" firstCol="1" bandRow="1">
                <a:tableStyleId>{5C22544A-7EE6-4342-B048-85BDC9FD1C3A}</a:tableStyleId>
              </a:tblPr>
              <a:tblGrid>
                <a:gridCol w="2230096">
                  <a:extLst>
                    <a:ext uri="{9D8B030D-6E8A-4147-A177-3AD203B41FA5}">
                      <a16:colId xmlns:a16="http://schemas.microsoft.com/office/drawing/2014/main" val="1478128289"/>
                    </a:ext>
                  </a:extLst>
                </a:gridCol>
                <a:gridCol w="4712677">
                  <a:extLst>
                    <a:ext uri="{9D8B030D-6E8A-4147-A177-3AD203B41FA5}">
                      <a16:colId xmlns:a16="http://schemas.microsoft.com/office/drawing/2014/main" val="370770608"/>
                    </a:ext>
                  </a:extLst>
                </a:gridCol>
                <a:gridCol w="2218372">
                  <a:extLst>
                    <a:ext uri="{9D8B030D-6E8A-4147-A177-3AD203B41FA5}">
                      <a16:colId xmlns:a16="http://schemas.microsoft.com/office/drawing/2014/main" val="1472269055"/>
                    </a:ext>
                  </a:extLst>
                </a:gridCol>
              </a:tblGrid>
              <a:tr h="542823">
                <a:tc rowSpan="4">
                  <a:txBody>
                    <a:bodyPr/>
                    <a:lstStyle/>
                    <a:p>
                      <a:pPr algn="just">
                        <a:lnSpc>
                          <a:spcPct val="115000"/>
                        </a:lnSpc>
                        <a:spcAft>
                          <a:spcPts val="0"/>
                        </a:spcAft>
                      </a:pPr>
                      <a:r>
                        <a:rPr lang="it-IT" sz="1800" dirty="0">
                          <a:effectLst/>
                        </a:rPr>
                        <a:t>PENSIONE  </a:t>
                      </a:r>
                    </a:p>
                    <a:p>
                      <a:pPr algn="just">
                        <a:lnSpc>
                          <a:spcPct val="115000"/>
                        </a:lnSpc>
                        <a:spcAft>
                          <a:spcPts val="0"/>
                        </a:spcAft>
                      </a:pPr>
                      <a:r>
                        <a:rPr lang="it-IT" sz="1800" dirty="0">
                          <a:effectLst/>
                        </a:rPr>
                        <a:t>DI ANZIANITA’</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it-IT" sz="1800" dirty="0">
                          <a:effectLst/>
                        </a:rPr>
                        <a:t>REQUISITI</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it-IT" sz="1800">
                          <a:effectLst/>
                        </a:rPr>
                        <a:t>FINESTRA MOBILE</a:t>
                      </a:r>
                      <a:endParaRPr lang="it-I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5360991"/>
                  </a:ext>
                </a:extLst>
              </a:tr>
              <a:tr h="542823">
                <a:tc vMerge="1">
                  <a:txBody>
                    <a:bodyPr/>
                    <a:lstStyle/>
                    <a:p>
                      <a:endParaRPr lang="it-IT"/>
                    </a:p>
                  </a:txBody>
                  <a:tcPr/>
                </a:tc>
                <a:tc>
                  <a:txBody>
                    <a:bodyPr/>
                    <a:lstStyle/>
                    <a:p>
                      <a:pPr algn="just">
                        <a:lnSpc>
                          <a:spcPct val="115000"/>
                        </a:lnSpc>
                        <a:spcAft>
                          <a:spcPts val="0"/>
                        </a:spcAft>
                      </a:pPr>
                      <a:r>
                        <a:rPr lang="it-IT" sz="1800" dirty="0">
                          <a:effectLst/>
                        </a:rPr>
                        <a:t>58 ANNI DI ETA’ </a:t>
                      </a:r>
                    </a:p>
                    <a:p>
                      <a:pPr algn="just">
                        <a:lnSpc>
                          <a:spcPct val="115000"/>
                        </a:lnSpc>
                        <a:spcAft>
                          <a:spcPts val="0"/>
                        </a:spcAft>
                      </a:pPr>
                      <a:r>
                        <a:rPr lang="it-IT" sz="1800" dirty="0">
                          <a:effectLst/>
                        </a:rPr>
                        <a:t>e 35 ANNI DI CONTRIBUTI</a:t>
                      </a:r>
                    </a:p>
                    <a:p>
                      <a:pPr algn="just">
                        <a:lnSpc>
                          <a:spcPct val="115000"/>
                        </a:lnSpc>
                        <a:spcAft>
                          <a:spcPts val="0"/>
                        </a:spcAft>
                      </a:pP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it-IT" sz="1800" dirty="0">
                          <a:effectLst/>
                        </a:rPr>
                        <a:t>12 MESI</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0640041"/>
                  </a:ext>
                </a:extLst>
              </a:tr>
              <a:tr h="1119452">
                <a:tc vMerge="1">
                  <a:txBody>
                    <a:bodyPr/>
                    <a:lstStyle/>
                    <a:p>
                      <a:endParaRPr lang="it-IT"/>
                    </a:p>
                  </a:txBody>
                  <a:tcPr/>
                </a:tc>
                <a:tc>
                  <a:txBody>
                    <a:bodyPr/>
                    <a:lstStyle/>
                    <a:p>
                      <a:pPr algn="just">
                        <a:lnSpc>
                          <a:spcPct val="115000"/>
                        </a:lnSpc>
                        <a:spcAft>
                          <a:spcPts val="0"/>
                        </a:spcAft>
                      </a:pPr>
                      <a:r>
                        <a:rPr lang="it-IT" sz="1800" dirty="0">
                          <a:effectLst/>
                        </a:rPr>
                        <a:t>41 ANNI DI CONTRIBUTI </a:t>
                      </a:r>
                    </a:p>
                    <a:p>
                      <a:pPr algn="just">
                        <a:lnSpc>
                          <a:spcPct val="115000"/>
                        </a:lnSpc>
                        <a:spcAft>
                          <a:spcPts val="0"/>
                        </a:spcAft>
                      </a:pPr>
                      <a:r>
                        <a:rPr lang="it-IT" sz="1600" dirty="0">
                          <a:effectLst/>
                        </a:rPr>
                        <a:t>(indipendentemente dall’età)</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it-IT" sz="1800" dirty="0">
                          <a:effectLst/>
                        </a:rPr>
                        <a:t>15 MESI</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8425824"/>
                  </a:ext>
                </a:extLst>
              </a:tr>
              <a:tr h="1119452">
                <a:tc vMerge="1">
                  <a:txBody>
                    <a:bodyPr/>
                    <a:lstStyle/>
                    <a:p>
                      <a:endParaRPr lang="it-IT"/>
                    </a:p>
                  </a:txBody>
                  <a:tcPr/>
                </a:tc>
                <a:tc>
                  <a:txBody>
                    <a:bodyPr/>
                    <a:lstStyle/>
                    <a:p>
                      <a:pPr algn="just">
                        <a:lnSpc>
                          <a:spcPct val="115000"/>
                        </a:lnSpc>
                        <a:spcAft>
                          <a:spcPts val="0"/>
                        </a:spcAft>
                      </a:pPr>
                      <a:r>
                        <a:rPr lang="it-IT" sz="1800" dirty="0">
                          <a:effectLst/>
                        </a:rPr>
                        <a:t>54 ANNI DI ETA’</a:t>
                      </a:r>
                    </a:p>
                    <a:p>
                      <a:pPr algn="just">
                        <a:lnSpc>
                          <a:spcPct val="115000"/>
                        </a:lnSpc>
                        <a:spcAft>
                          <a:spcPts val="0"/>
                        </a:spcAft>
                      </a:pPr>
                      <a:r>
                        <a:rPr lang="it-IT" sz="1600" dirty="0">
                          <a:effectLst/>
                        </a:rPr>
                        <a:t>(se raggiunta al 31/12/2011 l’anzianità contributiva corrispondente all’aliquota dell’80%)</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it-IT" sz="1800" dirty="0">
                          <a:effectLst/>
                        </a:rPr>
                        <a:t>12 MESI</a:t>
                      </a:r>
                      <a:endParaRPr lang="it-I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10656037"/>
                  </a:ext>
                </a:extLst>
              </a:tr>
            </a:tbl>
          </a:graphicData>
        </a:graphic>
      </p:graphicFrame>
      <p:cxnSp>
        <p:nvCxnSpPr>
          <p:cNvPr id="6" name="Straight Connector 5">
            <a:extLst>
              <a:ext uri="{FF2B5EF4-FFF2-40B4-BE49-F238E27FC236}">
                <a16:creationId xmlns:a16="http://schemas.microsoft.com/office/drawing/2014/main" id="{E573AE1D-27EE-4E61-AF3C-5990A2B6AA06}"/>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CC536463-27BE-47DD-B5B7-4CF2423AB2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DA5BDF8-C641-464B-8525-A75ACD415221}"/>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065E417D-CA21-49A4-AE54-1B2396E9A8B6}"/>
              </a:ext>
            </a:extLst>
          </p:cNvPr>
          <p:cNvSpPr>
            <a:spLocks noGrp="1"/>
          </p:cNvSpPr>
          <p:nvPr>
            <p:ph type="sldNum" sz="quarter" idx="12"/>
          </p:nvPr>
        </p:nvSpPr>
        <p:spPr/>
        <p:txBody>
          <a:bodyPr/>
          <a:lstStyle/>
          <a:p>
            <a:fld id="{507FEFA8-9CBB-45B9-95A8-3C179CC91CBA}" type="slidenum">
              <a:rPr lang="en-GB" smtClean="0"/>
              <a:t>7</a:t>
            </a:fld>
            <a:endParaRPr lang="en-GB" dirty="0"/>
          </a:p>
        </p:txBody>
      </p:sp>
    </p:spTree>
    <p:extLst>
      <p:ext uri="{BB962C8B-B14F-4D97-AF65-F5344CB8AC3E}">
        <p14:creationId xmlns:p14="http://schemas.microsoft.com/office/powerpoint/2010/main" val="156385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it-IT" b="1" dirty="0">
                <a:solidFill>
                  <a:srgbClr val="0070C0"/>
                </a:solidFill>
              </a:rPr>
              <a:t>Domanda di pensione</a:t>
            </a:r>
            <a:endParaRPr lang="en-GB" b="1" dirty="0">
              <a:solidFill>
                <a:srgbClr val="0070C0"/>
              </a:solidFill>
            </a:endParaRP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463041"/>
            <a:ext cx="10515600" cy="4228840"/>
          </a:xfrm>
        </p:spPr>
        <p:txBody>
          <a:bodyPr>
            <a:normAutofit fontScale="77500" lnSpcReduction="20000"/>
          </a:bodyPr>
          <a:lstStyle/>
          <a:p>
            <a:pPr marL="0" lvl="0" indent="0">
              <a:lnSpc>
                <a:spcPct val="120000"/>
              </a:lnSpc>
              <a:spcAft>
                <a:spcPts val="600"/>
              </a:spcAft>
              <a:buNone/>
              <a:defRPr/>
            </a:pPr>
            <a:r>
              <a:rPr lang="it-IT" dirty="0">
                <a:latin typeface="Segoe UI Emoji" panose="020B0502040204020203" pitchFamily="34" charset="0"/>
                <a:ea typeface="Segoe UI Emoji" panose="020B0502040204020203" pitchFamily="34" charset="0"/>
              </a:rPr>
              <a:t>Al fine di garantire l’erogazione della pensione alla decorrenza prestabilita, anche per il personale del Comparto difesa, sicurezza e soccorso pubblico, la </a:t>
            </a:r>
            <a:r>
              <a:rPr lang="it-IT" b="1" dirty="0">
                <a:latin typeface="Segoe UI Emoji" panose="020B0502040204020203" pitchFamily="34" charset="0"/>
                <a:ea typeface="Segoe UI Emoji" panose="020B0502040204020203" pitchFamily="34" charset="0"/>
              </a:rPr>
              <a:t>domanda di pensione </a:t>
            </a:r>
            <a:r>
              <a:rPr lang="it-IT" dirty="0">
                <a:latin typeface="Segoe UI Emoji" panose="020B0502040204020203" pitchFamily="34" charset="0"/>
                <a:ea typeface="Segoe UI Emoji" panose="020B0502040204020203" pitchFamily="34" charset="0"/>
              </a:rPr>
              <a:t>dovrà essere presentata, in modalità esclusivamente telematica, </a:t>
            </a:r>
            <a:r>
              <a:rPr lang="it-IT" b="1" dirty="0">
                <a:latin typeface="Segoe UI Emoji" panose="020B0502040204020203" pitchFamily="34" charset="0"/>
                <a:ea typeface="Segoe UI Emoji" panose="020B0502040204020203" pitchFamily="34" charset="0"/>
              </a:rPr>
              <a:t>almeno sei mesi prima della cessazione dal servizio.</a:t>
            </a:r>
            <a:r>
              <a:rPr lang="it-IT" dirty="0">
                <a:latin typeface="Segoe UI Emoji" panose="020B0502040204020203" pitchFamily="34" charset="0"/>
                <a:ea typeface="Segoe UI Emoji" panose="020B0502040204020203" pitchFamily="34" charset="0"/>
              </a:rPr>
              <a:t> </a:t>
            </a:r>
          </a:p>
          <a:p>
            <a:pPr marL="0" lvl="0" indent="0">
              <a:lnSpc>
                <a:spcPct val="120000"/>
              </a:lnSpc>
              <a:spcAft>
                <a:spcPts val="600"/>
              </a:spcAft>
              <a:buNone/>
              <a:defRPr/>
            </a:pPr>
            <a:r>
              <a:rPr lang="it-IT" dirty="0">
                <a:latin typeface="Segoe UI Emoji" panose="020B0502040204020203" pitchFamily="34" charset="0"/>
                <a:ea typeface="Segoe UI Emoji" panose="020B0502040204020203" pitchFamily="34" charset="0"/>
              </a:rPr>
              <a:t>Nella domanda dovranno essere riportate anche le eventuali richieste dell’iscritto per l’applicazione dei benefici in sede di pensione quali le maggiorazioni di status (ad es. la maggiorazione di cui all’art. 80 della legge n. 388/2000, i benefici di cui alla legge n. 336/70, ecc.).  </a:t>
            </a:r>
          </a:p>
          <a:p>
            <a:pPr marL="0" lvl="0" indent="0">
              <a:lnSpc>
                <a:spcPct val="120000"/>
              </a:lnSpc>
              <a:spcAft>
                <a:spcPts val="600"/>
              </a:spcAft>
              <a:buNone/>
              <a:defRPr/>
            </a:pPr>
            <a:r>
              <a:rPr lang="it-IT" dirty="0">
                <a:latin typeface="Segoe UI Emoji" panose="020B0502040204020203" pitchFamily="34" charset="0"/>
                <a:ea typeface="Segoe UI Emoji" panose="020B0502040204020203" pitchFamily="34" charset="0"/>
              </a:rPr>
              <a:t>Nel caso di domande di pensione di inabilità, il datore di lavoro dovrà inviare tramite </a:t>
            </a:r>
            <a:r>
              <a:rPr lang="it-IT" dirty="0" err="1">
                <a:latin typeface="Segoe UI Emoji" panose="020B0502040204020203" pitchFamily="34" charset="0"/>
                <a:ea typeface="Segoe UI Emoji" panose="020B0502040204020203" pitchFamily="34" charset="0"/>
              </a:rPr>
              <a:t>Pec</a:t>
            </a:r>
            <a:r>
              <a:rPr lang="it-IT" dirty="0">
                <a:latin typeface="Segoe UI Emoji" panose="020B0502040204020203" pitchFamily="34" charset="0"/>
                <a:ea typeface="Segoe UI Emoji" panose="020B0502040204020203" pitchFamily="34" charset="0"/>
              </a:rPr>
              <a:t> alla Struttura territoriale il verbale redatto dalla Commissione medica competente.</a:t>
            </a:r>
            <a:endParaRPr lang="it-IT" dirty="0"/>
          </a:p>
        </p:txBody>
      </p:sp>
      <p:cxnSp>
        <p:nvCxnSpPr>
          <p:cNvPr id="6" name="Straight Connector 5">
            <a:extLst>
              <a:ext uri="{FF2B5EF4-FFF2-40B4-BE49-F238E27FC236}">
                <a16:creationId xmlns:a16="http://schemas.microsoft.com/office/drawing/2014/main" id="{7109214E-3487-4823-B529-698E352B1249}"/>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E85B563B-D671-4D30-8113-AA47625FDB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B8C263F-059E-4A67-A111-EDD3D40D3394}"/>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718AADD7-404A-448C-8BAD-085C94D52A2D}"/>
              </a:ext>
            </a:extLst>
          </p:cNvPr>
          <p:cNvSpPr>
            <a:spLocks noGrp="1"/>
          </p:cNvSpPr>
          <p:nvPr>
            <p:ph type="sldNum" sz="quarter" idx="12"/>
          </p:nvPr>
        </p:nvSpPr>
        <p:spPr/>
        <p:txBody>
          <a:bodyPr/>
          <a:lstStyle/>
          <a:p>
            <a:fld id="{507FEFA8-9CBB-45B9-95A8-3C179CC91CBA}" type="slidenum">
              <a:rPr lang="en-GB" smtClean="0"/>
              <a:t>8</a:t>
            </a:fld>
            <a:endParaRPr lang="en-GB" dirty="0"/>
          </a:p>
        </p:txBody>
      </p:sp>
    </p:spTree>
    <p:extLst>
      <p:ext uri="{BB962C8B-B14F-4D97-AF65-F5344CB8AC3E}">
        <p14:creationId xmlns:p14="http://schemas.microsoft.com/office/powerpoint/2010/main" val="370158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it-IT" b="1" dirty="0">
                <a:solidFill>
                  <a:srgbClr val="0070C0"/>
                </a:solidFill>
              </a:rPr>
              <a:t>MODALITA’ DI LIQUIDAZIONE </a:t>
            </a:r>
            <a:br>
              <a:rPr lang="it-IT" b="1" dirty="0">
                <a:solidFill>
                  <a:srgbClr val="0070C0"/>
                </a:solidFill>
              </a:rPr>
            </a:br>
            <a:r>
              <a:rPr lang="it-IT" b="1" dirty="0">
                <a:solidFill>
                  <a:srgbClr val="0070C0"/>
                </a:solidFill>
              </a:rPr>
              <a:t>DELLA PENSIONE</a:t>
            </a:r>
            <a:endParaRPr lang="en-GB" b="1" dirty="0">
              <a:solidFill>
                <a:srgbClr val="0070C0"/>
              </a:solidFill>
            </a:endParaRP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825625"/>
            <a:ext cx="10515600" cy="3866255"/>
          </a:xfrm>
        </p:spPr>
        <p:txBody>
          <a:bodyPr>
            <a:normAutofit fontScale="62500" lnSpcReduction="20000"/>
          </a:bodyPr>
          <a:lstStyle/>
          <a:p>
            <a:pPr>
              <a:lnSpc>
                <a:spcPct val="120000"/>
              </a:lnSpc>
            </a:pPr>
            <a:r>
              <a:rPr lang="it-IT" dirty="0"/>
              <a:t>La liquidazione delle pensioni degli  appartenenti al Corpo della Guardia di Finanza, a partire dal 1° aprile 2019, avviene tramite la procedura SIN 2 che utilizza il sistema Pass Web per l’acquisizione degli elementi utili al calcolo della prestazione.  Da tale data è superato l’utilizzo del modello PA04 e di ogni altra certificazione fino ad allora utilizzata dai datori di lavoro in occasione del collocamento a riposo dei dipendenti.</a:t>
            </a:r>
          </a:p>
          <a:p>
            <a:pPr>
              <a:lnSpc>
                <a:spcPct val="120000"/>
              </a:lnSpc>
            </a:pPr>
            <a:r>
              <a:rPr lang="it-IT" dirty="0"/>
              <a:t>La nuova procedura di liquidazione delle pensioni </a:t>
            </a:r>
            <a:r>
              <a:rPr lang="it-IT" b="1" dirty="0"/>
              <a:t>SIN 2</a:t>
            </a:r>
            <a:r>
              <a:rPr lang="it-IT" dirty="0"/>
              <a:t> parte dalle informazioni presenti nel  conto assicurativo degli iscritti </a:t>
            </a:r>
            <a:r>
              <a:rPr lang="it-IT" b="1" dirty="0"/>
              <a:t>pass web</a:t>
            </a:r>
            <a:r>
              <a:rPr lang="it-IT" dirty="0"/>
              <a:t>, alimentato automaticamente dalle informazioni certificate dalle amministrazioni pubbliche e che pervengono all’INPS tramite i flussi contributivi. </a:t>
            </a:r>
          </a:p>
          <a:p>
            <a:pPr>
              <a:lnSpc>
                <a:spcPct val="120000"/>
              </a:lnSpc>
            </a:pPr>
            <a:r>
              <a:rPr lang="it-IT" dirty="0"/>
              <a:t>Ciò  significa che anche per gli  appartenenti al comparto difesa, sicurezza e soccorso pubblico la liquidazione dei trattamenti pensionistici avverrà sulla base delle informazioni contenute nel conto assicurativo, certificate ed integrate dal  datore di lavoro con le ulteriori  informazioni necessarie al calcolo della prestazione, in particolare i dati ultimo miglio.</a:t>
            </a:r>
          </a:p>
        </p:txBody>
      </p:sp>
      <p:cxnSp>
        <p:nvCxnSpPr>
          <p:cNvPr id="6" name="Straight Connector 5">
            <a:extLst>
              <a:ext uri="{FF2B5EF4-FFF2-40B4-BE49-F238E27FC236}">
                <a16:creationId xmlns:a16="http://schemas.microsoft.com/office/drawing/2014/main" id="{B5614260-1E38-46C3-A843-4DEBE8242791}"/>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61CDC7EF-C35F-4944-9B7C-C97DD28F5B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C8E6E9C-55CF-42DB-9949-756D5B2F7766}"/>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7A77D24B-B8FF-491D-9EF9-FD5AA249A5E6}"/>
              </a:ext>
            </a:extLst>
          </p:cNvPr>
          <p:cNvSpPr>
            <a:spLocks noGrp="1"/>
          </p:cNvSpPr>
          <p:nvPr>
            <p:ph type="sldNum" sz="quarter" idx="12"/>
          </p:nvPr>
        </p:nvSpPr>
        <p:spPr/>
        <p:txBody>
          <a:bodyPr/>
          <a:lstStyle/>
          <a:p>
            <a:fld id="{507FEFA8-9CBB-45B9-95A8-3C179CC91CBA}" type="slidenum">
              <a:rPr lang="en-GB" smtClean="0"/>
              <a:t>9</a:t>
            </a:fld>
            <a:endParaRPr lang="en-GB"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1997" y="500061"/>
            <a:ext cx="2202403" cy="1109804"/>
          </a:xfrm>
          <a:prstGeom prst="rect">
            <a:avLst/>
          </a:prstGeom>
          <a:effectLst>
            <a:softEdge rad="127000"/>
          </a:effectLst>
        </p:spPr>
      </p:pic>
    </p:spTree>
    <p:extLst>
      <p:ext uri="{BB962C8B-B14F-4D97-AF65-F5344CB8AC3E}">
        <p14:creationId xmlns:p14="http://schemas.microsoft.com/office/powerpoint/2010/main" val="365411837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412</TotalTime>
  <Words>1451</Words>
  <Application>Microsoft Office PowerPoint</Application>
  <PresentationFormat>Widescreen</PresentationFormat>
  <Paragraphs>142</Paragraphs>
  <Slides>15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Arial</vt:lpstr>
      <vt:lpstr>Calibri</vt:lpstr>
      <vt:lpstr>Calibri Light</vt:lpstr>
      <vt:lpstr>Segoe UI Emoji</vt:lpstr>
      <vt:lpstr>Symbol</vt:lpstr>
      <vt:lpstr>Wingdings</vt:lpstr>
      <vt:lpstr>Office Theme</vt:lpstr>
      <vt:lpstr>              REQUISITI E CALCOLO DEL TRATTAMENTO PENSIONISTICO  </vt:lpstr>
      <vt:lpstr>COMPARTO DIFESA SICUREZZA E SOCCORSO PUBBLICO</vt:lpstr>
      <vt:lpstr>REQUISITI PENSIONE ANZIANITA’ E VECCHIAIA</vt:lpstr>
      <vt:lpstr>TRATTAMENTO DI VECCHIAIA dal 2019</vt:lpstr>
      <vt:lpstr>TRATTAMENTO DI VECCHIAIA dal 2019</vt:lpstr>
      <vt:lpstr>TRATTAMENTO DI ANZIANITA’ dal 2019</vt:lpstr>
      <vt:lpstr>TRATTAMENTO DI ANZIANITA’ dal 2019</vt:lpstr>
      <vt:lpstr>Domanda di pensione</vt:lpstr>
      <vt:lpstr>MODALITA’ DI LIQUIDAZIONE  DELLA PENSIONE</vt:lpstr>
      <vt:lpstr>DATI DI ULTIMO  MIGLIO </vt:lpstr>
      <vt:lpstr>Presentazione standard di PowerPoint</vt:lpstr>
      <vt:lpstr>Sistema calcolo MISTO 2012 </vt:lpstr>
      <vt:lpstr>Sistema calcolo MISTO</vt:lpstr>
      <vt:lpstr>Sistema calcolo CONTRIBUTIVO </vt:lpstr>
      <vt:lpstr>Grazie mille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Inserire titolo</dc:title>
  <dc:creator>Arianna Poli</dc:creator>
  <cp:lastModifiedBy>Chiara Di chio</cp:lastModifiedBy>
  <cp:revision>74</cp:revision>
  <dcterms:created xsi:type="dcterms:W3CDTF">2020-01-22T08:22:50Z</dcterms:created>
  <dcterms:modified xsi:type="dcterms:W3CDTF">2024-04-08T07:44:03Z</dcterms:modified>
</cp:coreProperties>
</file>