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59" r:id="rId3"/>
    <p:sldId id="260" r:id="rId4"/>
    <p:sldId id="262" r:id="rId5"/>
    <p:sldId id="277" r:id="rId6"/>
    <p:sldId id="278" r:id="rId7"/>
    <p:sldId id="276" r:id="rId8"/>
    <p:sldId id="275" r:id="rId9"/>
    <p:sldId id="279" r:id="rId10"/>
    <p:sldId id="274" r:id="rId11"/>
    <p:sldId id="292" r:id="rId12"/>
    <p:sldId id="280" r:id="rId13"/>
    <p:sldId id="282" r:id="rId14"/>
    <p:sldId id="284" r:id="rId15"/>
    <p:sldId id="281" r:id="rId16"/>
    <p:sldId id="264" r:id="rId17"/>
    <p:sldId id="283" r:id="rId18"/>
    <p:sldId id="285" r:id="rId19"/>
    <p:sldId id="290" r:id="rId20"/>
    <p:sldId id="289" r:id="rId21"/>
    <p:sldId id="266" r:id="rId22"/>
    <p:sldId id="267" r:id="rId23"/>
    <p:sldId id="286" r:id="rId24"/>
    <p:sldId id="296" r:id="rId25"/>
    <p:sldId id="265" r:id="rId26"/>
    <p:sldId id="295" r:id="rId27"/>
    <p:sldId id="297" r:id="rId28"/>
    <p:sldId id="270" r:id="rId29"/>
    <p:sldId id="271" r:id="rId30"/>
    <p:sldId id="263" r:id="rId31"/>
    <p:sldId id="287" r:id="rId32"/>
    <p:sldId id="294" r:id="rId33"/>
    <p:sldId id="293" r:id="rId34"/>
    <p:sldId id="268" r:id="rId35"/>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4C4F8AA-DE4D-48E7-9950-2134847BAD72}" type="datetimeFigureOut">
              <a:rPr lang="en-GB" smtClean="0"/>
              <a:pPr/>
              <a:t>08/04/2024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548683-8F21-43E1-A7EB-F4A869CF645A}" type="slidenum">
              <a:rPr lang="en-GB" smtClean="0"/>
              <a:pPr/>
              <a:t>‹N›</a:t>
            </a:fld>
            <a:endParaRPr lang="en-GB" dirty="0"/>
          </a:p>
        </p:txBody>
      </p:sp>
    </p:spTree>
    <p:extLst>
      <p:ext uri="{BB962C8B-B14F-4D97-AF65-F5344CB8AC3E}">
        <p14:creationId xmlns:p14="http://schemas.microsoft.com/office/powerpoint/2010/main" val="3064685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0548683-8F21-43E1-A7EB-F4A869CF645A}" type="slidenum">
              <a:rPr lang="en-GB" smtClean="0"/>
              <a:pPr/>
              <a:t>1</a:t>
            </a:fld>
            <a:endParaRPr lang="en-GB" dirty="0"/>
          </a:p>
        </p:txBody>
      </p:sp>
    </p:spTree>
    <p:extLst>
      <p:ext uri="{BB962C8B-B14F-4D97-AF65-F5344CB8AC3E}">
        <p14:creationId xmlns:p14="http://schemas.microsoft.com/office/powerpoint/2010/main" val="199640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59DE-BFB0-4503-9193-8C53FBD1B2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D46B05-FDE7-4E80-BEEE-1AB2EE124B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3F6618-55C1-49F8-9BD7-BC190CF82431}"/>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32A0F4E2-0021-4936-B4C6-A77B6EF774E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724CC1-73BD-4877-80F1-B89BAC358530}"/>
              </a:ext>
            </a:extLst>
          </p:cNvPr>
          <p:cNvSpPr>
            <a:spLocks noGrp="1"/>
          </p:cNvSpPr>
          <p:nvPr>
            <p:ph type="sldNum" sz="quarter" idx="12"/>
          </p:nvPr>
        </p:nvSpPr>
        <p:spPr/>
        <p:txBody>
          <a:bodyPr/>
          <a:lstStyle/>
          <a:p>
            <a:fld id="{507FEFA8-9CBB-45B9-95A8-3C179CC91CBA}" type="slidenum">
              <a:rPr lang="en-GB" smtClean="0"/>
              <a:pPr/>
              <a:t>‹N›</a:t>
            </a:fld>
            <a:endParaRPr lang="en-GB" dirty="0"/>
          </a:p>
        </p:txBody>
      </p:sp>
    </p:spTree>
    <p:extLst>
      <p:ext uri="{BB962C8B-B14F-4D97-AF65-F5344CB8AC3E}">
        <p14:creationId xmlns:p14="http://schemas.microsoft.com/office/powerpoint/2010/main" val="211918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A738-FA6E-4A55-BC67-F9E1EB525E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2D44D4-8090-46BF-8786-7BC91769C0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6CC9E6-B355-453B-8FD1-483025F090CE}"/>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96810827-2327-4634-A115-B6F0F0AAD45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A196030-856B-438F-B1BE-92D3F18CEE41}"/>
              </a:ext>
            </a:extLst>
          </p:cNvPr>
          <p:cNvSpPr>
            <a:spLocks noGrp="1"/>
          </p:cNvSpPr>
          <p:nvPr>
            <p:ph type="sldNum" sz="quarter" idx="12"/>
          </p:nvPr>
        </p:nvSpPr>
        <p:spPr/>
        <p:txBody>
          <a:bodyPr/>
          <a:lstStyle/>
          <a:p>
            <a:fld id="{507FEFA8-9CBB-45B9-95A8-3C179CC91CBA}" type="slidenum">
              <a:rPr lang="en-GB" smtClean="0"/>
              <a:pPr/>
              <a:t>‹N›</a:t>
            </a:fld>
            <a:endParaRPr lang="en-GB" dirty="0"/>
          </a:p>
        </p:txBody>
      </p:sp>
    </p:spTree>
    <p:extLst>
      <p:ext uri="{BB962C8B-B14F-4D97-AF65-F5344CB8AC3E}">
        <p14:creationId xmlns:p14="http://schemas.microsoft.com/office/powerpoint/2010/main" val="2009304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839525-77B6-41B0-8C7B-99808ADC65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371E10-FDAE-48CE-9290-863F3DEBCB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4EFA09-7F08-488D-8270-FED8FEB80211}"/>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5DAFEE94-1376-48A4-90A9-30A549A88F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A954D9-0CCE-4AAF-82CC-7485CE986375}"/>
              </a:ext>
            </a:extLst>
          </p:cNvPr>
          <p:cNvSpPr>
            <a:spLocks noGrp="1"/>
          </p:cNvSpPr>
          <p:nvPr>
            <p:ph type="sldNum" sz="quarter" idx="12"/>
          </p:nvPr>
        </p:nvSpPr>
        <p:spPr/>
        <p:txBody>
          <a:bodyPr/>
          <a:lstStyle/>
          <a:p>
            <a:fld id="{507FEFA8-9CBB-45B9-95A8-3C179CC91CBA}" type="slidenum">
              <a:rPr lang="en-GB" smtClean="0"/>
              <a:pPr/>
              <a:t>‹N›</a:t>
            </a:fld>
            <a:endParaRPr lang="en-GB" dirty="0"/>
          </a:p>
        </p:txBody>
      </p:sp>
    </p:spTree>
    <p:extLst>
      <p:ext uri="{BB962C8B-B14F-4D97-AF65-F5344CB8AC3E}">
        <p14:creationId xmlns:p14="http://schemas.microsoft.com/office/powerpoint/2010/main" val="50261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081C-E92F-4534-8882-ABD30C595F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EA9DD0-C99A-43C7-93A9-867C5A1438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AB914F-387C-45C6-A3A2-7F6881DFDDD8}"/>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56F36FED-CC77-439F-B457-98B39F3776C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9F5CED7-627C-4A68-94A0-067A604B6F58}"/>
              </a:ext>
            </a:extLst>
          </p:cNvPr>
          <p:cNvSpPr>
            <a:spLocks noGrp="1"/>
          </p:cNvSpPr>
          <p:nvPr>
            <p:ph type="sldNum" sz="quarter" idx="12"/>
          </p:nvPr>
        </p:nvSpPr>
        <p:spPr/>
        <p:txBody>
          <a:bodyPr/>
          <a:lstStyle/>
          <a:p>
            <a:fld id="{507FEFA8-9CBB-45B9-95A8-3C179CC91CBA}" type="slidenum">
              <a:rPr lang="en-GB" smtClean="0"/>
              <a:pPr/>
              <a:t>‹N›</a:t>
            </a:fld>
            <a:endParaRPr lang="en-GB" dirty="0"/>
          </a:p>
        </p:txBody>
      </p:sp>
    </p:spTree>
    <p:extLst>
      <p:ext uri="{BB962C8B-B14F-4D97-AF65-F5344CB8AC3E}">
        <p14:creationId xmlns:p14="http://schemas.microsoft.com/office/powerpoint/2010/main" val="266985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BAF4-6FFC-46B0-8AF0-4E5C02A0BD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E08B2A-6EB8-41BF-8503-B580C0DAC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AC4CB6-4CF3-4B5A-A05C-84781805DA87}"/>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208AACB9-71B7-40C1-9260-74C411054D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1F8D30D-9E7F-4193-BDDD-5FAB4D6958B9}"/>
              </a:ext>
            </a:extLst>
          </p:cNvPr>
          <p:cNvSpPr>
            <a:spLocks noGrp="1"/>
          </p:cNvSpPr>
          <p:nvPr>
            <p:ph type="sldNum" sz="quarter" idx="12"/>
          </p:nvPr>
        </p:nvSpPr>
        <p:spPr/>
        <p:txBody>
          <a:bodyPr/>
          <a:lstStyle/>
          <a:p>
            <a:fld id="{507FEFA8-9CBB-45B9-95A8-3C179CC91CBA}" type="slidenum">
              <a:rPr lang="en-GB" smtClean="0"/>
              <a:pPr/>
              <a:t>‹N›</a:t>
            </a:fld>
            <a:endParaRPr lang="en-GB" dirty="0"/>
          </a:p>
        </p:txBody>
      </p:sp>
    </p:spTree>
    <p:extLst>
      <p:ext uri="{BB962C8B-B14F-4D97-AF65-F5344CB8AC3E}">
        <p14:creationId xmlns:p14="http://schemas.microsoft.com/office/powerpoint/2010/main" val="184786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A9AB-3514-49B4-9EE2-7DD080E9DB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94B277-25AF-44A8-B9F9-4114ABA23F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99DEA3-E942-46E9-9998-5E5C4D27E2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992C8F-8F59-4B67-8470-4DDE83D8438E}"/>
              </a:ext>
            </a:extLst>
          </p:cNvPr>
          <p:cNvSpPr>
            <a:spLocks noGrp="1"/>
          </p:cNvSpPr>
          <p:nvPr>
            <p:ph type="dt" sz="half" idx="10"/>
          </p:nvPr>
        </p:nvSpPr>
        <p:spPr/>
        <p:txBody>
          <a:bodyPr/>
          <a:lstStyle/>
          <a:p>
            <a:r>
              <a:rPr lang="it-IT" dirty="0"/>
              <a:t>22/02/2020</a:t>
            </a:r>
            <a:endParaRPr lang="en-GB" dirty="0"/>
          </a:p>
        </p:txBody>
      </p:sp>
      <p:sp>
        <p:nvSpPr>
          <p:cNvPr id="6" name="Footer Placeholder 5">
            <a:extLst>
              <a:ext uri="{FF2B5EF4-FFF2-40B4-BE49-F238E27FC236}">
                <a16:creationId xmlns:a16="http://schemas.microsoft.com/office/drawing/2014/main" id="{6EB4BFD9-DFFF-4746-BB59-5FF3B44899E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3FC92BF-8C10-4525-A4CC-6EA8593DA84A}"/>
              </a:ext>
            </a:extLst>
          </p:cNvPr>
          <p:cNvSpPr>
            <a:spLocks noGrp="1"/>
          </p:cNvSpPr>
          <p:nvPr>
            <p:ph type="sldNum" sz="quarter" idx="12"/>
          </p:nvPr>
        </p:nvSpPr>
        <p:spPr/>
        <p:txBody>
          <a:bodyPr/>
          <a:lstStyle/>
          <a:p>
            <a:fld id="{507FEFA8-9CBB-45B9-95A8-3C179CC91CBA}" type="slidenum">
              <a:rPr lang="en-GB" smtClean="0"/>
              <a:pPr/>
              <a:t>‹N›</a:t>
            </a:fld>
            <a:endParaRPr lang="en-GB" dirty="0"/>
          </a:p>
        </p:txBody>
      </p:sp>
    </p:spTree>
    <p:extLst>
      <p:ext uri="{BB962C8B-B14F-4D97-AF65-F5344CB8AC3E}">
        <p14:creationId xmlns:p14="http://schemas.microsoft.com/office/powerpoint/2010/main" val="159377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BC13-8EF4-4081-B573-376B019285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4B49D1-70CA-4541-BE09-77D374591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608BA-6C29-48DB-8491-B50536B24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78C157-C85E-4A35-A002-202DA57E5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914D18-930A-4E19-A883-2B8A5E48D5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7BB4EC-2994-4308-ABAC-6689942BF983}"/>
              </a:ext>
            </a:extLst>
          </p:cNvPr>
          <p:cNvSpPr>
            <a:spLocks noGrp="1"/>
          </p:cNvSpPr>
          <p:nvPr>
            <p:ph type="dt" sz="half" idx="10"/>
          </p:nvPr>
        </p:nvSpPr>
        <p:spPr/>
        <p:txBody>
          <a:bodyPr/>
          <a:lstStyle/>
          <a:p>
            <a:r>
              <a:rPr lang="it-IT" dirty="0"/>
              <a:t>22/02/2020</a:t>
            </a:r>
            <a:endParaRPr lang="en-GB" dirty="0"/>
          </a:p>
        </p:txBody>
      </p:sp>
      <p:sp>
        <p:nvSpPr>
          <p:cNvPr id="8" name="Footer Placeholder 7">
            <a:extLst>
              <a:ext uri="{FF2B5EF4-FFF2-40B4-BE49-F238E27FC236}">
                <a16:creationId xmlns:a16="http://schemas.microsoft.com/office/drawing/2014/main" id="{497C9959-31DA-4A01-AD25-8F722CE2D71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1423372-0C02-4D4F-B346-D25586475B7D}"/>
              </a:ext>
            </a:extLst>
          </p:cNvPr>
          <p:cNvSpPr>
            <a:spLocks noGrp="1"/>
          </p:cNvSpPr>
          <p:nvPr>
            <p:ph type="sldNum" sz="quarter" idx="12"/>
          </p:nvPr>
        </p:nvSpPr>
        <p:spPr/>
        <p:txBody>
          <a:bodyPr/>
          <a:lstStyle/>
          <a:p>
            <a:fld id="{507FEFA8-9CBB-45B9-95A8-3C179CC91CBA}" type="slidenum">
              <a:rPr lang="en-GB" smtClean="0"/>
              <a:pPr/>
              <a:t>‹N›</a:t>
            </a:fld>
            <a:endParaRPr lang="en-GB" dirty="0"/>
          </a:p>
        </p:txBody>
      </p:sp>
    </p:spTree>
    <p:extLst>
      <p:ext uri="{BB962C8B-B14F-4D97-AF65-F5344CB8AC3E}">
        <p14:creationId xmlns:p14="http://schemas.microsoft.com/office/powerpoint/2010/main" val="115597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284B-EC38-4BFE-A221-6EBB23594D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963D36-6D13-43D4-AAC2-BF9448795EE0}"/>
              </a:ext>
            </a:extLst>
          </p:cNvPr>
          <p:cNvSpPr>
            <a:spLocks noGrp="1"/>
          </p:cNvSpPr>
          <p:nvPr>
            <p:ph type="dt" sz="half" idx="10"/>
          </p:nvPr>
        </p:nvSpPr>
        <p:spPr/>
        <p:txBody>
          <a:bodyPr/>
          <a:lstStyle/>
          <a:p>
            <a:r>
              <a:rPr lang="it-IT" dirty="0"/>
              <a:t>22/02/2020</a:t>
            </a:r>
            <a:endParaRPr lang="en-GB" dirty="0"/>
          </a:p>
        </p:txBody>
      </p:sp>
      <p:sp>
        <p:nvSpPr>
          <p:cNvPr id="4" name="Footer Placeholder 3">
            <a:extLst>
              <a:ext uri="{FF2B5EF4-FFF2-40B4-BE49-F238E27FC236}">
                <a16:creationId xmlns:a16="http://schemas.microsoft.com/office/drawing/2014/main" id="{B7FF1B86-BC02-4E4D-A695-D78CB50B4A6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9034968-1351-40C6-A4A6-CD9081606723}"/>
              </a:ext>
            </a:extLst>
          </p:cNvPr>
          <p:cNvSpPr>
            <a:spLocks noGrp="1"/>
          </p:cNvSpPr>
          <p:nvPr>
            <p:ph type="sldNum" sz="quarter" idx="12"/>
          </p:nvPr>
        </p:nvSpPr>
        <p:spPr/>
        <p:txBody>
          <a:bodyPr/>
          <a:lstStyle/>
          <a:p>
            <a:fld id="{507FEFA8-9CBB-45B9-95A8-3C179CC91CBA}" type="slidenum">
              <a:rPr lang="en-GB" smtClean="0"/>
              <a:pPr/>
              <a:t>‹N›</a:t>
            </a:fld>
            <a:endParaRPr lang="en-GB" dirty="0"/>
          </a:p>
        </p:txBody>
      </p:sp>
    </p:spTree>
    <p:extLst>
      <p:ext uri="{BB962C8B-B14F-4D97-AF65-F5344CB8AC3E}">
        <p14:creationId xmlns:p14="http://schemas.microsoft.com/office/powerpoint/2010/main" val="20358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61628A-33FE-4ADC-A3B8-ACB0194BC5A4}"/>
              </a:ext>
            </a:extLst>
          </p:cNvPr>
          <p:cNvSpPr>
            <a:spLocks noGrp="1"/>
          </p:cNvSpPr>
          <p:nvPr>
            <p:ph type="dt" sz="half" idx="10"/>
          </p:nvPr>
        </p:nvSpPr>
        <p:spPr/>
        <p:txBody>
          <a:bodyPr/>
          <a:lstStyle/>
          <a:p>
            <a:r>
              <a:rPr lang="it-IT" dirty="0"/>
              <a:t>22/02/2020</a:t>
            </a:r>
            <a:endParaRPr lang="en-GB" dirty="0"/>
          </a:p>
        </p:txBody>
      </p:sp>
      <p:sp>
        <p:nvSpPr>
          <p:cNvPr id="3" name="Footer Placeholder 2">
            <a:extLst>
              <a:ext uri="{FF2B5EF4-FFF2-40B4-BE49-F238E27FC236}">
                <a16:creationId xmlns:a16="http://schemas.microsoft.com/office/drawing/2014/main" id="{C0719233-40D5-4FFD-8E8D-4E769E667A5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18E4921-FD2E-46BD-9016-6F8ED5C3D8A3}"/>
              </a:ext>
            </a:extLst>
          </p:cNvPr>
          <p:cNvSpPr>
            <a:spLocks noGrp="1"/>
          </p:cNvSpPr>
          <p:nvPr>
            <p:ph type="sldNum" sz="quarter" idx="12"/>
          </p:nvPr>
        </p:nvSpPr>
        <p:spPr/>
        <p:txBody>
          <a:bodyPr/>
          <a:lstStyle/>
          <a:p>
            <a:fld id="{507FEFA8-9CBB-45B9-95A8-3C179CC91CBA}" type="slidenum">
              <a:rPr lang="en-GB" smtClean="0"/>
              <a:pPr/>
              <a:t>‹N›</a:t>
            </a:fld>
            <a:endParaRPr lang="en-GB" dirty="0"/>
          </a:p>
        </p:txBody>
      </p:sp>
    </p:spTree>
    <p:extLst>
      <p:ext uri="{BB962C8B-B14F-4D97-AF65-F5344CB8AC3E}">
        <p14:creationId xmlns:p14="http://schemas.microsoft.com/office/powerpoint/2010/main" val="49786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7A84-CE44-4CE9-92A6-BE70D8BF9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300D2B-6AC6-45B9-99CD-A3D729138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7EC615-A246-4687-8867-154CE7634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63AC1-E53C-4B47-B977-F8F5D8B176AD}"/>
              </a:ext>
            </a:extLst>
          </p:cNvPr>
          <p:cNvSpPr>
            <a:spLocks noGrp="1"/>
          </p:cNvSpPr>
          <p:nvPr>
            <p:ph type="dt" sz="half" idx="10"/>
          </p:nvPr>
        </p:nvSpPr>
        <p:spPr/>
        <p:txBody>
          <a:bodyPr/>
          <a:lstStyle/>
          <a:p>
            <a:r>
              <a:rPr lang="it-IT" dirty="0"/>
              <a:t>22/02/2020</a:t>
            </a:r>
            <a:endParaRPr lang="en-GB" dirty="0"/>
          </a:p>
        </p:txBody>
      </p:sp>
      <p:sp>
        <p:nvSpPr>
          <p:cNvPr id="6" name="Footer Placeholder 5">
            <a:extLst>
              <a:ext uri="{FF2B5EF4-FFF2-40B4-BE49-F238E27FC236}">
                <a16:creationId xmlns:a16="http://schemas.microsoft.com/office/drawing/2014/main" id="{D2B44240-D4AD-43C1-A3AD-010B3573EF2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95C9144-9597-4512-89A6-00FAB817EC0A}"/>
              </a:ext>
            </a:extLst>
          </p:cNvPr>
          <p:cNvSpPr>
            <a:spLocks noGrp="1"/>
          </p:cNvSpPr>
          <p:nvPr>
            <p:ph type="sldNum" sz="quarter" idx="12"/>
          </p:nvPr>
        </p:nvSpPr>
        <p:spPr/>
        <p:txBody>
          <a:bodyPr/>
          <a:lstStyle/>
          <a:p>
            <a:fld id="{507FEFA8-9CBB-45B9-95A8-3C179CC91CBA}" type="slidenum">
              <a:rPr lang="en-GB" smtClean="0"/>
              <a:pPr/>
              <a:t>‹N›</a:t>
            </a:fld>
            <a:endParaRPr lang="en-GB" dirty="0"/>
          </a:p>
        </p:txBody>
      </p:sp>
    </p:spTree>
    <p:extLst>
      <p:ext uri="{BB962C8B-B14F-4D97-AF65-F5344CB8AC3E}">
        <p14:creationId xmlns:p14="http://schemas.microsoft.com/office/powerpoint/2010/main" val="87289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7A96-53D5-4E3E-8347-24901EB800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7992D0-CC8A-4253-9A29-C68389671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3C189F1-23FA-4AF4-AE86-F0AF40FB6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337DE-A8FA-4221-84E9-B89F0886BAAE}"/>
              </a:ext>
            </a:extLst>
          </p:cNvPr>
          <p:cNvSpPr>
            <a:spLocks noGrp="1"/>
          </p:cNvSpPr>
          <p:nvPr>
            <p:ph type="dt" sz="half" idx="10"/>
          </p:nvPr>
        </p:nvSpPr>
        <p:spPr/>
        <p:txBody>
          <a:bodyPr/>
          <a:lstStyle/>
          <a:p>
            <a:r>
              <a:rPr lang="it-IT" dirty="0"/>
              <a:t>22/02/2020</a:t>
            </a:r>
            <a:endParaRPr lang="en-GB" dirty="0"/>
          </a:p>
        </p:txBody>
      </p:sp>
      <p:sp>
        <p:nvSpPr>
          <p:cNvPr id="6" name="Footer Placeholder 5">
            <a:extLst>
              <a:ext uri="{FF2B5EF4-FFF2-40B4-BE49-F238E27FC236}">
                <a16:creationId xmlns:a16="http://schemas.microsoft.com/office/drawing/2014/main" id="{42852F55-8C4A-46D4-B196-94F4F6D0F35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234915-B966-494F-9BA4-4D0234BBD97E}"/>
              </a:ext>
            </a:extLst>
          </p:cNvPr>
          <p:cNvSpPr>
            <a:spLocks noGrp="1"/>
          </p:cNvSpPr>
          <p:nvPr>
            <p:ph type="sldNum" sz="quarter" idx="12"/>
          </p:nvPr>
        </p:nvSpPr>
        <p:spPr/>
        <p:txBody>
          <a:bodyPr/>
          <a:lstStyle/>
          <a:p>
            <a:fld id="{507FEFA8-9CBB-45B9-95A8-3C179CC91CBA}" type="slidenum">
              <a:rPr lang="en-GB" smtClean="0"/>
              <a:pPr/>
              <a:t>‹N›</a:t>
            </a:fld>
            <a:endParaRPr lang="en-GB" dirty="0"/>
          </a:p>
        </p:txBody>
      </p:sp>
    </p:spTree>
    <p:extLst>
      <p:ext uri="{BB962C8B-B14F-4D97-AF65-F5344CB8AC3E}">
        <p14:creationId xmlns:p14="http://schemas.microsoft.com/office/powerpoint/2010/main" val="40195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F2BF9-D0D6-4E0E-873F-F7E588715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9FA881-C526-46F1-BA63-4811FF721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6969B7-3A45-4E1B-98A8-4541C7589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dirty="0"/>
              <a:t>22/02/2020</a:t>
            </a:r>
            <a:endParaRPr lang="en-GB" dirty="0"/>
          </a:p>
        </p:txBody>
      </p:sp>
      <p:sp>
        <p:nvSpPr>
          <p:cNvPr id="5" name="Footer Placeholder 4">
            <a:extLst>
              <a:ext uri="{FF2B5EF4-FFF2-40B4-BE49-F238E27FC236}">
                <a16:creationId xmlns:a16="http://schemas.microsoft.com/office/drawing/2014/main" id="{CB5FCC5F-3A5D-4DAA-9C86-48419C48D7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B3A22A2-65C6-45A8-A2CB-1DEAE514C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EFA8-9CBB-45B9-95A8-3C179CC91CBA}" type="slidenum">
              <a:rPr lang="en-GB" smtClean="0"/>
              <a:pPr/>
              <a:t>‹N›</a:t>
            </a:fld>
            <a:endParaRPr lang="en-GB" dirty="0"/>
          </a:p>
        </p:txBody>
      </p:sp>
    </p:spTree>
    <p:extLst>
      <p:ext uri="{BB962C8B-B14F-4D97-AF65-F5344CB8AC3E}">
        <p14:creationId xmlns:p14="http://schemas.microsoft.com/office/powerpoint/2010/main" val="340728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hyperlink" Target="http://www.pensionioggi.it/dizionario/servizio-milita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ensionioggi.it/dizionario/la-ricongiunzione-dei-contributi" TargetMode="External"/><Relationship Id="rId2" Type="http://schemas.openxmlformats.org/officeDocument/2006/relationships/hyperlink" Target="http://www.normattiva.it/uri-res/N2Ls?urn:nir:stato:decreto.del.presidente.della.repubblica:1973-12-29;1092!vi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lcbas.it/tesauro/varie/inpdap/Inpdap_circ_38_11_06_04.pdf" TargetMode="External"/><Relationship Id="rId2" Type="http://schemas.openxmlformats.org/officeDocument/2006/relationships/hyperlink" Target="http://www.tcnotiziario.it/Articolo/Index?idArticolo=327220&amp;tipo=&amp;cat=ULTLAV&amp;fonte=Teleconsul.it%20-%20Ultimissime%20Lavor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hyperlink" Target="http://www.pensionioggi.it/dizionario/riserva-matematica" TargetMode="External"/><Relationship Id="rId7" Type="http://schemas.openxmlformats.org/officeDocument/2006/relationships/hyperlink" Target="http://www.pensionioggi.it/dizionario/metodo-contributivo" TargetMode="Externa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hyperlink" Target="http://www.pensionioggi.it/dizionario/metodo-retributivo" TargetMode="External"/><Relationship Id="rId5" Type="http://schemas.openxmlformats.org/officeDocument/2006/relationships/hyperlink" Target="http://www.pensionioggi.it/dizionario/riscatto-della-laurea" TargetMode="External"/><Relationship Id="rId4" Type="http://schemas.openxmlformats.org/officeDocument/2006/relationships/hyperlink" Target="http://www.normattiva.it/uri-res/N2Ls?urn:nir:stato:decreto.legislativo:1997-04-30;18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normattiva.it/uri-res/N2Ls?urn:nir:presidenza.consiglio.ministri.ministro.solidarieta.sociale:decreto:2000-07-21;278!vig=" TargetMode="External"/><Relationship Id="rId2" Type="http://schemas.openxmlformats.org/officeDocument/2006/relationships/hyperlink" Target="http://www.normattiva.it/uri-res/N2Ls?urn:nir:stato:legge:2000-03-08;53!vig=" TargetMode="External"/><Relationship Id="rId1" Type="http://schemas.openxmlformats.org/officeDocument/2006/relationships/slideLayout" Target="../slideLayouts/slideLayout2.xml"/><Relationship Id="rId6" Type="http://schemas.openxmlformats.org/officeDocument/2006/relationships/hyperlink" Target="http://www.inps.it/circolari/circolare%20numero%2026%20del%2028-2-2008.htm" TargetMode="External"/><Relationship Id="rId5" Type="http://schemas.openxmlformats.org/officeDocument/2006/relationships/hyperlink" Target="http://www.normattiva.it/uri-res/N2Ls?urn:nir:stato:legge:2006-12-27;296!vig=" TargetMode="External"/><Relationship Id="rId4" Type="http://schemas.openxmlformats.org/officeDocument/2006/relationships/hyperlink" Target="http://www.inps.it/circolari/Circolare%20numero%2015%20del%2023-1-2001.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inps.it/nuovoportaleinps/default.aspx?sPathID=;0;49468;&amp;lastMenu=49468&amp;iMenu=1&amp;itemDir=49903" TargetMode="Externa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hyperlink" Target="https://www.inps.it/nuovoportaleinps/default.aspx?sPathID=;0;49468;&amp;lastMenu=49468&amp;iMenu=1&amp;itemDir=49925" TargetMode="External"/><Relationship Id="rId5" Type="http://schemas.openxmlformats.org/officeDocument/2006/relationships/hyperlink" Target="https://www.inps.it/nuovoportaleinps/default.aspx?sPathID=;0;49468;&amp;lastMenu=49468&amp;iMenu=1&amp;itemDir=50604" TargetMode="External"/><Relationship Id="rId4" Type="http://schemas.openxmlformats.org/officeDocument/2006/relationships/hyperlink" Target="https://www.inps.it/nuovoportaleinps/default.aspx?sPathID=;0;49468;&amp;lastMenu=49468&amp;iMenu=1&amp;itemDir=4992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ormattiva.it/uri-res/N2Ls?urn:nir:stato:decreto.legislativo:1997-04-30;184" TargetMode="External"/><Relationship Id="rId2" Type="http://schemas.openxmlformats.org/officeDocument/2006/relationships/hyperlink" Target="http://www.pensionioggi.it/dizionario/metodo-contributiv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ensionioggi.it/dizionario/riserva-matematica" TargetMode="External"/><Relationship Id="rId2" Type="http://schemas.openxmlformats.org/officeDocument/2006/relationships/hyperlink" Target="https://www.pensionioggi.it/dizionario/pace-contributiva" TargetMode="External"/><Relationship Id="rId1" Type="http://schemas.openxmlformats.org/officeDocument/2006/relationships/slideLayout" Target="../slideLayouts/slideLayout2.xml"/><Relationship Id="rId4" Type="http://schemas.openxmlformats.org/officeDocument/2006/relationships/hyperlink" Target="http://www.normattiva.it/uri-res/N2Ls?urn:nir:stato:decreto.legislativo:1997-04-30;184"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pensionioggi.it/dizionario/opzione-donna" TargetMode="External"/><Relationship Id="rId3" Type="http://schemas.openxmlformats.org/officeDocument/2006/relationships/hyperlink" Target="http://www.pensionioggi.it/dizionario/riserva-matematica" TargetMode="External"/><Relationship Id="rId7" Type="http://schemas.openxmlformats.org/officeDocument/2006/relationships/hyperlink" Target="http://www.normattiva.it/uri-res/N2Ls?urn:nir:stato:legge:1995-08-08;335!vig=" TargetMode="External"/><Relationship Id="rId2" Type="http://schemas.openxmlformats.org/officeDocument/2006/relationships/hyperlink" Target="http://www.pensionioggi.it/dizionario/metodo-contributivo" TargetMode="External"/><Relationship Id="rId1" Type="http://schemas.openxmlformats.org/officeDocument/2006/relationships/slideLayout" Target="../slideLayouts/slideLayout2.xml"/><Relationship Id="rId6" Type="http://schemas.openxmlformats.org/officeDocument/2006/relationships/hyperlink" Target="http://www.pensionioggi.it/dizionario/metodo-retributivo" TargetMode="External"/><Relationship Id="rId5" Type="http://schemas.openxmlformats.org/officeDocument/2006/relationships/hyperlink" Target="http://www.pensionioggi.it/dizionario/il-pro-rata" TargetMode="External"/><Relationship Id="rId4" Type="http://schemas.openxmlformats.org/officeDocument/2006/relationships/hyperlink" Target="https://www.pensionioggi.it/dizionario/opzione-per-il-contributivo"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pensionioggi.it/download/dm-282-1996.pdf" TargetMode="External"/><Relationship Id="rId2" Type="http://schemas.openxmlformats.org/officeDocument/2006/relationships/hyperlink" Target="http://www.pensionioggi.it/dizionario/gestione-separata"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pensionioggi.it/dizionario/quota-100"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inps.it/nuovoportaleinps/default.aspx?sPathID=;0;49468;&amp;lastMenu=49468&amp;iMenu=1&amp;itemDir=49905"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hyperlink" Target="https://www.inps.it/nuovoportaleinps/default.aspx?sPathID=;0;49468;&amp;lastMenu=49468&amp;iMenu=1&amp;itemDir=50113" TargetMode="External"/><Relationship Id="rId5" Type="http://schemas.openxmlformats.org/officeDocument/2006/relationships/hyperlink" Target="https://www.inps.it/nuovoportaleinps/default.aspx?sPathID=;0;49468;&amp;lastMenu=49468&amp;iMenu=1&amp;itemDir=49843"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hyperlink" Target="http://www.pensionioggi.it/dizionario/opzione-donna" TargetMode="External"/><Relationship Id="rId3" Type="http://schemas.openxmlformats.org/officeDocument/2006/relationships/hyperlink" Target="http://www.pensionioggi.it/dizionario/riserva-matematica" TargetMode="External"/><Relationship Id="rId7" Type="http://schemas.openxmlformats.org/officeDocument/2006/relationships/hyperlink" Target="http://www.normattiva.it/uri-res/N2Ls?urn:nir:stato:legge:1995-08-08;335!vig=" TargetMode="External"/><Relationship Id="rId2" Type="http://schemas.openxmlformats.org/officeDocument/2006/relationships/hyperlink" Target="http://www.pensionioggi.it/dizionario/metodo-contributivo" TargetMode="External"/><Relationship Id="rId1" Type="http://schemas.openxmlformats.org/officeDocument/2006/relationships/slideLayout" Target="../slideLayouts/slideLayout2.xml"/><Relationship Id="rId6" Type="http://schemas.openxmlformats.org/officeDocument/2006/relationships/hyperlink" Target="http://www.pensionioggi.it/dizionario/metodo-retributivo" TargetMode="External"/><Relationship Id="rId5" Type="http://schemas.openxmlformats.org/officeDocument/2006/relationships/hyperlink" Target="http://www.pensionioggi.it/dizionario/il-pro-rata" TargetMode="External"/><Relationship Id="rId4" Type="http://schemas.openxmlformats.org/officeDocument/2006/relationships/hyperlink" Target="https://www.pensionioggi.it/dizionario/opzione-per-il-contributivo" TargetMode="External"/><Relationship Id="rId9"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hyperlink" Target="https://www.pensionioggi.it/download/dm-282-1996.pdf" TargetMode="External"/><Relationship Id="rId2" Type="http://schemas.openxmlformats.org/officeDocument/2006/relationships/hyperlink" Target="http://www.pensionioggi.it/dizionario/gestione-separata" TargetMode="External"/><Relationship Id="rId1" Type="http://schemas.openxmlformats.org/officeDocument/2006/relationships/slideLayout" Target="../slideLayouts/slideLayout7.xml"/><Relationship Id="rId4" Type="http://schemas.openxmlformats.org/officeDocument/2006/relationships/hyperlink" Target="https://www.pensionioggi.it/dizionario/quota-10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ilsole24ore.com/channel/soleonline5/type/articolo/uuid/ACHCwBQ"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inps.it/nuovoportaleinps/default.aspx"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F4CE-D35F-41C5-82A7-6E7A97377229}"/>
              </a:ext>
            </a:extLst>
          </p:cNvPr>
          <p:cNvSpPr>
            <a:spLocks noGrp="1"/>
          </p:cNvSpPr>
          <p:nvPr>
            <p:ph type="ctrTitle"/>
          </p:nvPr>
        </p:nvSpPr>
        <p:spPr>
          <a:xfrm>
            <a:off x="1471830" y="846161"/>
            <a:ext cx="9248340" cy="3854301"/>
          </a:xfrm>
        </p:spPr>
        <p:txBody>
          <a:bodyPr>
            <a:normAutofit fontScale="90000"/>
          </a:bodyPr>
          <a:lstStyle/>
          <a:p>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r>
              <a:rPr lang="en-GB" b="1" dirty="0">
                <a:solidFill>
                  <a:schemeClr val="bg1"/>
                </a:solidFill>
              </a:rPr>
              <a:t>Riscatto dei servizi, certificazione, estratto conto assicurativo: dal presente alla previdenza</a:t>
            </a:r>
            <a:r>
              <a:rPr lang="it-IT" b="1" dirty="0">
                <a:solidFill>
                  <a:schemeClr val="bg1"/>
                </a:solidFill>
              </a:rPr>
              <a:t> </a:t>
            </a:r>
            <a:br>
              <a:rPr lang="it-IT" b="1" dirty="0">
                <a:solidFill>
                  <a:schemeClr val="bg1"/>
                </a:solidFill>
              </a:rPr>
            </a:br>
            <a:br>
              <a:rPr lang="it-IT" b="1" dirty="0">
                <a:solidFill>
                  <a:schemeClr val="bg1"/>
                </a:solidFill>
              </a:rPr>
            </a:br>
            <a:endParaRPr lang="en-GB" sz="700" b="1" i="1" dirty="0">
              <a:solidFill>
                <a:schemeClr val="bg1"/>
              </a:solidFill>
            </a:endParaRPr>
          </a:p>
        </p:txBody>
      </p:sp>
      <p:sp>
        <p:nvSpPr>
          <p:cNvPr id="4" name="TextBox 3">
            <a:extLst>
              <a:ext uri="{FF2B5EF4-FFF2-40B4-BE49-F238E27FC236}">
                <a16:creationId xmlns:a16="http://schemas.microsoft.com/office/drawing/2014/main" id="{3859C3BE-D7AD-4A7F-9E8B-F92232524AC1}"/>
              </a:ext>
            </a:extLst>
          </p:cNvPr>
          <p:cNvSpPr txBox="1"/>
          <p:nvPr/>
        </p:nvSpPr>
        <p:spPr>
          <a:xfrm>
            <a:off x="4844316" y="6339854"/>
            <a:ext cx="7213536" cy="307777"/>
          </a:xfrm>
          <a:prstGeom prst="rect">
            <a:avLst/>
          </a:prstGeom>
          <a:noFill/>
        </p:spPr>
        <p:txBody>
          <a:bodyPr wrap="square" rtlCol="0">
            <a:spAutoFit/>
          </a:bodyPr>
          <a:lstStyle/>
          <a:p>
            <a:r>
              <a:rPr lang="en-GB" sz="1400" b="1" i="1" dirty="0">
                <a:solidFill>
                  <a:schemeClr val="bg1"/>
                </a:solidFill>
                <a:latin typeface="+mj-lt"/>
              </a:rPr>
              <a:t>Tavolo formativo </a:t>
            </a:r>
            <a:r>
              <a:rPr lang="en-GB" sz="1400" b="1" i="1" dirty="0" err="1">
                <a:solidFill>
                  <a:schemeClr val="bg1"/>
                </a:solidFill>
                <a:latin typeface="+mj-lt"/>
              </a:rPr>
              <a:t>trattamenti</a:t>
            </a:r>
            <a:r>
              <a:rPr lang="en-GB" sz="1400" b="1" i="1" dirty="0">
                <a:solidFill>
                  <a:schemeClr val="bg1"/>
                </a:solidFill>
                <a:latin typeface="+mj-lt"/>
              </a:rPr>
              <a:t> </a:t>
            </a:r>
            <a:r>
              <a:rPr lang="en-GB" sz="1400" b="1" i="1" dirty="0" err="1">
                <a:solidFill>
                  <a:schemeClr val="bg1"/>
                </a:solidFill>
                <a:latin typeface="+mj-lt"/>
              </a:rPr>
              <a:t>pensionistici</a:t>
            </a:r>
            <a:endParaRPr lang="en-GB" sz="1400" b="1" dirty="0">
              <a:solidFill>
                <a:schemeClr val="bg1"/>
              </a:solidFill>
              <a:latin typeface="+mj-lt"/>
            </a:endParaRPr>
          </a:p>
        </p:txBody>
      </p:sp>
      <p:pic>
        <p:nvPicPr>
          <p:cNvPr id="8" name="Picture 4" descr="Risultati immagini per logo inps bianco">
            <a:extLst>
              <a:ext uri="{FF2B5EF4-FFF2-40B4-BE49-F238E27FC236}">
                <a16:creationId xmlns:a16="http://schemas.microsoft.com/office/drawing/2014/main" id="{DC521FA7-47B8-4F99-90D2-69E92BAB6B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37" y="5288594"/>
            <a:ext cx="1128767" cy="120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36840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AF2A40D-0F19-4431-B638-ECE5CF12A7B1}"/>
              </a:ext>
            </a:extLst>
          </p:cNvPr>
          <p:cNvSpPr>
            <a:spLocks noGrp="1"/>
          </p:cNvSpPr>
          <p:nvPr>
            <p:ph type="sldNum" sz="quarter" idx="12"/>
          </p:nvPr>
        </p:nvSpPr>
        <p:spPr/>
        <p:txBody>
          <a:bodyPr/>
          <a:lstStyle/>
          <a:p>
            <a:fld id="{507FEFA8-9CBB-45B9-95A8-3C179CC91CBA}" type="slidenum">
              <a:rPr lang="en-GB" smtClean="0"/>
              <a:pPr/>
              <a:t>10</a:t>
            </a:fld>
            <a:endParaRPr lang="en-GB" dirty="0"/>
          </a:p>
        </p:txBody>
      </p:sp>
      <p:pic>
        <p:nvPicPr>
          <p:cNvPr id="3" name="Immagine 2">
            <a:extLst>
              <a:ext uri="{FF2B5EF4-FFF2-40B4-BE49-F238E27FC236}">
                <a16:creationId xmlns:a16="http://schemas.microsoft.com/office/drawing/2014/main" id="{C3CA912A-F952-4B74-ADF7-26A19F9A54B1}"/>
              </a:ext>
            </a:extLst>
          </p:cNvPr>
          <p:cNvPicPr>
            <a:picLocks noChangeAspect="1"/>
          </p:cNvPicPr>
          <p:nvPr/>
        </p:nvPicPr>
        <p:blipFill>
          <a:blip r:embed="rId3" cstate="print"/>
          <a:stretch>
            <a:fillRect/>
          </a:stretch>
        </p:blipFill>
        <p:spPr>
          <a:xfrm>
            <a:off x="0" y="1016000"/>
            <a:ext cx="12192000" cy="5466443"/>
          </a:xfrm>
          <a:prstGeom prst="rect">
            <a:avLst/>
          </a:prstGeom>
        </p:spPr>
      </p:pic>
    </p:spTree>
    <p:extLst>
      <p:ext uri="{BB962C8B-B14F-4D97-AF65-F5344CB8AC3E}">
        <p14:creationId xmlns:p14="http://schemas.microsoft.com/office/powerpoint/2010/main" val="292560074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26303E-2CC0-40EC-9E9F-C7E12266CDA5}"/>
              </a:ext>
            </a:extLst>
          </p:cNvPr>
          <p:cNvSpPr>
            <a:spLocks noGrp="1"/>
          </p:cNvSpPr>
          <p:nvPr>
            <p:ph type="ctrTitle"/>
          </p:nvPr>
        </p:nvSpPr>
        <p:spPr>
          <a:xfrm>
            <a:off x="1686560" y="182881"/>
            <a:ext cx="10037354" cy="502920"/>
          </a:xfrm>
        </p:spPr>
        <p:txBody>
          <a:bodyPr>
            <a:noAutofit/>
          </a:bodyPr>
          <a:lstStyle/>
          <a:p>
            <a:r>
              <a:rPr lang="it-IT" sz="1800" dirty="0">
                <a:solidFill>
                  <a:srgbClr val="0070C0"/>
                </a:solidFill>
                <a:highlight>
                  <a:srgbClr val="FFFF00"/>
                </a:highlight>
              </a:rPr>
              <a:t>Posizione assicurativa: Contribuzione Obbligatoria. Contribuzione Figurativa. A titolo oneroso e non</a:t>
            </a:r>
          </a:p>
        </p:txBody>
      </p:sp>
      <p:pic>
        <p:nvPicPr>
          <p:cNvPr id="4" name="Immagine 3">
            <a:extLst>
              <a:ext uri="{FF2B5EF4-FFF2-40B4-BE49-F238E27FC236}">
                <a16:creationId xmlns:a16="http://schemas.microsoft.com/office/drawing/2014/main" id="{9DFC2C53-58EA-428F-A959-0AB13D26541C}"/>
              </a:ext>
            </a:extLst>
          </p:cNvPr>
          <p:cNvPicPr>
            <a:picLocks noChangeAspect="1"/>
          </p:cNvPicPr>
          <p:nvPr/>
        </p:nvPicPr>
        <p:blipFill>
          <a:blip r:embed="rId3" cstate="print"/>
          <a:stretch>
            <a:fillRect/>
          </a:stretch>
        </p:blipFill>
        <p:spPr>
          <a:xfrm>
            <a:off x="277586" y="685801"/>
            <a:ext cx="11446328" cy="5845628"/>
          </a:xfrm>
          <a:prstGeom prst="rect">
            <a:avLst/>
          </a:prstGeom>
        </p:spPr>
      </p:pic>
    </p:spTree>
    <p:extLst>
      <p:ext uri="{BB962C8B-B14F-4D97-AF65-F5344CB8AC3E}">
        <p14:creationId xmlns:p14="http://schemas.microsoft.com/office/powerpoint/2010/main" val="127343937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192BC2-5B1B-40BD-9C37-DD772D5ED935}"/>
              </a:ext>
            </a:extLst>
          </p:cNvPr>
          <p:cNvSpPr>
            <a:spLocks noGrp="1"/>
          </p:cNvSpPr>
          <p:nvPr>
            <p:ph type="title"/>
          </p:nvPr>
        </p:nvSpPr>
        <p:spPr/>
        <p:txBody>
          <a:bodyPr>
            <a:normAutofit/>
          </a:bodyPr>
          <a:lstStyle/>
          <a:p>
            <a:pPr algn="ctr"/>
            <a:r>
              <a:rPr lang="it-IT" sz="4000" b="1" dirty="0">
                <a:solidFill>
                  <a:schemeClr val="bg2">
                    <a:lumMod val="75000"/>
                  </a:schemeClr>
                </a:solidFill>
              </a:rPr>
              <a:t>Riscatto gratuito dei servizi resi allo Stato senza ritenuta conto tesoro</a:t>
            </a:r>
          </a:p>
        </p:txBody>
      </p:sp>
      <p:sp>
        <p:nvSpPr>
          <p:cNvPr id="3" name="Segnaposto contenuto 2">
            <a:extLst>
              <a:ext uri="{FF2B5EF4-FFF2-40B4-BE49-F238E27FC236}">
                <a16:creationId xmlns:a16="http://schemas.microsoft.com/office/drawing/2014/main" id="{953D2380-C4FC-4401-AB27-6943DE466D13}"/>
              </a:ext>
            </a:extLst>
          </p:cNvPr>
          <p:cNvSpPr>
            <a:spLocks noGrp="1"/>
          </p:cNvSpPr>
          <p:nvPr>
            <p:ph idx="1"/>
          </p:nvPr>
        </p:nvSpPr>
        <p:spPr/>
        <p:txBody>
          <a:bodyPr>
            <a:normAutofit fontScale="92500" lnSpcReduction="10000"/>
          </a:bodyPr>
          <a:lstStyle/>
          <a:p>
            <a:r>
              <a:rPr lang="it-IT" dirty="0"/>
              <a:t>E’ previsto il </a:t>
            </a:r>
            <a:r>
              <a:rPr lang="it-IT" b="1" dirty="0"/>
              <a:t>riscatto gratuito </a:t>
            </a:r>
            <a:r>
              <a:rPr lang="it-IT" dirty="0"/>
              <a:t>dei </a:t>
            </a:r>
            <a:r>
              <a:rPr lang="it-IT" b="1" dirty="0"/>
              <a:t>servizi resi allo Stato senza ritenuta conto tesoro</a:t>
            </a:r>
            <a:r>
              <a:rPr lang="it-IT" dirty="0"/>
              <a:t> o dei servizi resi ad enti pubblici diversi dallo Stato (Artt. 11 e 12 del DPR 1092/1973) per i quali il lavoratore risulti assicurato presso l'assicurazione generale obbligatoria dei lavoratori dipendenti invece che presso le casse pensionistiche del regime pubblico (Ex-Inpdap). In questi casi l'ordinamento consente il </a:t>
            </a:r>
            <a:r>
              <a:rPr lang="it-IT" b="1" dirty="0"/>
              <a:t>trasferimento gratuito</a:t>
            </a:r>
            <a:r>
              <a:rPr lang="it-IT" dirty="0"/>
              <a:t> dei contributi dall'Inps alla Cassa Stato al fine di conseguire un unico trattamento pensionistico.  Il computo gratuito può essere esercitato in tutto o in parte, a condizione che tali periodi risultino coperti da contribuzione e che non abbiano dato luogo a pensione o a indennità. Comunque, previo trasferimento dei contributi dall’INPS o dagli altri fondi. Oltre naturalmente al riscatto del </a:t>
            </a:r>
            <a:r>
              <a:rPr lang="it-IT" u="sng" dirty="0">
                <a:hlinkClick r:id="rId2" tooltip="Approfondisci nel dizionario i contributi figurativi da servizio militare"/>
              </a:rPr>
              <a:t>servizio militare</a:t>
            </a:r>
            <a:r>
              <a:rPr lang="it-IT" dirty="0"/>
              <a:t>.</a:t>
            </a:r>
            <a:br>
              <a:rPr lang="it-IT" dirty="0"/>
            </a:br>
            <a:endParaRPr lang="it-IT" dirty="0"/>
          </a:p>
        </p:txBody>
      </p:sp>
      <p:sp>
        <p:nvSpPr>
          <p:cNvPr id="4" name="Segnaposto numero diapositiva 3">
            <a:extLst>
              <a:ext uri="{FF2B5EF4-FFF2-40B4-BE49-F238E27FC236}">
                <a16:creationId xmlns:a16="http://schemas.microsoft.com/office/drawing/2014/main" id="{9F6375FC-E9F5-4BEB-99DA-CA05FAAFB06F}"/>
              </a:ext>
            </a:extLst>
          </p:cNvPr>
          <p:cNvSpPr>
            <a:spLocks noGrp="1"/>
          </p:cNvSpPr>
          <p:nvPr>
            <p:ph type="sldNum" sz="quarter" idx="12"/>
          </p:nvPr>
        </p:nvSpPr>
        <p:spPr/>
        <p:txBody>
          <a:bodyPr/>
          <a:lstStyle/>
          <a:p>
            <a:fld id="{507FEFA8-9CBB-45B9-95A8-3C179CC91CBA}" type="slidenum">
              <a:rPr lang="en-GB" smtClean="0"/>
              <a:pPr/>
              <a:t>12</a:t>
            </a:fld>
            <a:endParaRPr lang="en-GB" dirty="0"/>
          </a:p>
        </p:txBody>
      </p:sp>
    </p:spTree>
    <p:extLst>
      <p:ext uri="{BB962C8B-B14F-4D97-AF65-F5344CB8AC3E}">
        <p14:creationId xmlns:p14="http://schemas.microsoft.com/office/powerpoint/2010/main" val="1716577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9A55D3-14FE-4998-8021-758DEBF9D13F}"/>
              </a:ext>
            </a:extLst>
          </p:cNvPr>
          <p:cNvSpPr>
            <a:spLocks noGrp="1"/>
          </p:cNvSpPr>
          <p:nvPr>
            <p:ph type="title"/>
          </p:nvPr>
        </p:nvSpPr>
        <p:spPr/>
        <p:txBody>
          <a:bodyPr>
            <a:normAutofit/>
          </a:bodyPr>
          <a:lstStyle/>
          <a:p>
            <a:r>
              <a:rPr lang="it-IT" sz="2700" b="1" dirty="0">
                <a:solidFill>
                  <a:schemeClr val="bg2">
                    <a:lumMod val="75000"/>
                  </a:schemeClr>
                </a:solidFill>
              </a:rPr>
              <a:t>Gli statali che si avvicinano alla pensione devono prestare attenzione ai servizi utili ex se ai fini pensionistici ed i servizi che possono essere riscattati</a:t>
            </a:r>
            <a:endParaRPr lang="it-IT" dirty="0"/>
          </a:p>
        </p:txBody>
      </p:sp>
      <p:sp>
        <p:nvSpPr>
          <p:cNvPr id="3" name="Segnaposto contenuto 2">
            <a:extLst>
              <a:ext uri="{FF2B5EF4-FFF2-40B4-BE49-F238E27FC236}">
                <a16:creationId xmlns:a16="http://schemas.microsoft.com/office/drawing/2014/main" id="{1072F4CC-EF32-4A52-BFE0-C53DAB10A935}"/>
              </a:ext>
            </a:extLst>
          </p:cNvPr>
          <p:cNvSpPr>
            <a:spLocks noGrp="1"/>
          </p:cNvSpPr>
          <p:nvPr>
            <p:ph idx="1"/>
          </p:nvPr>
        </p:nvSpPr>
        <p:spPr>
          <a:xfrm>
            <a:off x="838200" y="1690688"/>
            <a:ext cx="10515600" cy="4486275"/>
          </a:xfrm>
        </p:spPr>
        <p:txBody>
          <a:bodyPr>
            <a:normAutofit/>
          </a:bodyPr>
          <a:lstStyle/>
          <a:p>
            <a:pPr algn="just"/>
            <a:r>
              <a:rPr lang="it-IT" sz="1800" dirty="0"/>
              <a:t>i dipendenti pubblici possono sfruttare diverse disposizioni legislative per riscattare periodi utili ai fini pensionistici. L'ordinamento previdenziale per i lavoratori del settore statale (</a:t>
            </a:r>
            <a:r>
              <a:rPr lang="it-IT" sz="1800" u="sng" dirty="0">
                <a:hlinkClick r:id="rId2" tooltip="Vai al testo del Dpr 1092/1973"/>
              </a:rPr>
              <a:t>DPR 1092/1973</a:t>
            </a:r>
            <a:r>
              <a:rPr lang="it-IT" sz="1800" dirty="0"/>
              <a:t>) consente, infatti, ancora oggi la </a:t>
            </a:r>
            <a:r>
              <a:rPr lang="it-IT" sz="1800" b="1" dirty="0"/>
              <a:t>possibilità di riunire o di riscattare gratuitamente o con oneri  ridotti </a:t>
            </a:r>
            <a:r>
              <a:rPr lang="it-IT" sz="1800" dirty="0"/>
              <a:t>alcuni particolari periodi di servizio, una facoltà non riconosciuta per la generalità dei lavoratori del settore privato. Si tratta di una serie di disposizioni di cui è bene essere a conoscenza sia per avvicinare la data di pensionamento che per maturare una pensione di importo superiore senza necessità di sborsare cifre notevoli. </a:t>
            </a:r>
            <a:br>
              <a:rPr lang="it-IT" sz="1800" dirty="0"/>
            </a:br>
            <a:br>
              <a:rPr lang="it-IT" sz="1800" dirty="0"/>
            </a:br>
            <a:r>
              <a:rPr lang="it-IT" sz="1800" dirty="0"/>
              <a:t>I lavoratori statali possono in primo luogo procedere alla</a:t>
            </a:r>
            <a:r>
              <a:rPr lang="it-IT" sz="1800" b="1" dirty="0"/>
              <a:t> riunione gratuita ai fini pensionistici di tutti i servizi resi allo Stato e ad Enti locali </a:t>
            </a:r>
            <a:r>
              <a:rPr lang="it-IT" sz="1800" dirty="0"/>
              <a:t>(Art 112 e 113 del DPR 1092/1973) prima di andare in pensione. In sostanza tutti i servizi prestati con iscrizione in più Casse gestite dall’(ex) Inpdap si ricongiungono gratuitamente</a:t>
            </a:r>
            <a:r>
              <a:rPr lang="it-IT" sz="1800" b="1" dirty="0"/>
              <a:t> ai fini di un unico trattamento di quiescenza</a:t>
            </a:r>
            <a:r>
              <a:rPr lang="it-IT" sz="1800" dirty="0"/>
              <a:t>. Le norme che saranno applicate per la determinazione del trattamento finale sono quelle della Cassa dove il dipendente risulta iscritto alla data di cessazione. La </a:t>
            </a:r>
            <a:r>
              <a:rPr lang="it-IT" sz="1800" b="1" u="sng" dirty="0">
                <a:hlinkClick r:id="rId3" tooltip="Approfondisci nel dizionario la ricongiuzione dei contributi"/>
              </a:rPr>
              <a:t>ricongiunzione</a:t>
            </a:r>
            <a:r>
              <a:rPr lang="it-IT" sz="1800" b="1" dirty="0"/>
              <a:t> avviene d’ufficio</a:t>
            </a:r>
            <a:r>
              <a:rPr lang="it-IT" sz="1800" dirty="0"/>
              <a:t> se non è stato già liquidato trattamento di quiescenza, altrimenti deve essere prodotta domanda </a:t>
            </a:r>
            <a:r>
              <a:rPr lang="it-IT" sz="1800" b="1" dirty="0"/>
              <a:t>entro 6 mesi </a:t>
            </a:r>
            <a:r>
              <a:rPr lang="it-IT" sz="1800" dirty="0"/>
              <a:t>dall’inizio della nuova iscrizione, ovvero dalla notifica del provvedimento di pensione, previa rifusione di quanto percepito. In ogni caso la ricongiunzione è gratuita. </a:t>
            </a:r>
          </a:p>
          <a:p>
            <a:endParaRPr lang="it-IT" sz="1800" dirty="0"/>
          </a:p>
        </p:txBody>
      </p:sp>
      <p:sp>
        <p:nvSpPr>
          <p:cNvPr id="4" name="Segnaposto numero diapositiva 3">
            <a:extLst>
              <a:ext uri="{FF2B5EF4-FFF2-40B4-BE49-F238E27FC236}">
                <a16:creationId xmlns:a16="http://schemas.microsoft.com/office/drawing/2014/main" id="{3C8B2D49-D633-4D67-806A-9FC3EED68D33}"/>
              </a:ext>
            </a:extLst>
          </p:cNvPr>
          <p:cNvSpPr>
            <a:spLocks noGrp="1"/>
          </p:cNvSpPr>
          <p:nvPr>
            <p:ph type="sldNum" sz="quarter" idx="12"/>
          </p:nvPr>
        </p:nvSpPr>
        <p:spPr/>
        <p:txBody>
          <a:bodyPr/>
          <a:lstStyle/>
          <a:p>
            <a:fld id="{507FEFA8-9CBB-45B9-95A8-3C179CC91CBA}" type="slidenum">
              <a:rPr lang="en-GB" smtClean="0"/>
              <a:pPr/>
              <a:t>13</a:t>
            </a:fld>
            <a:endParaRPr lang="en-GB" dirty="0"/>
          </a:p>
        </p:txBody>
      </p:sp>
    </p:spTree>
    <p:extLst>
      <p:ext uri="{BB962C8B-B14F-4D97-AF65-F5344CB8AC3E}">
        <p14:creationId xmlns:p14="http://schemas.microsoft.com/office/powerpoint/2010/main" val="1463132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D0F78C-280A-46D9-A7E6-951718155FCD}"/>
              </a:ext>
            </a:extLst>
          </p:cNvPr>
          <p:cNvSpPr>
            <a:spLocks noGrp="1"/>
          </p:cNvSpPr>
          <p:nvPr>
            <p:ph type="title"/>
          </p:nvPr>
        </p:nvSpPr>
        <p:spPr/>
        <p:txBody>
          <a:bodyPr>
            <a:noAutofit/>
          </a:bodyPr>
          <a:lstStyle/>
          <a:p>
            <a:r>
              <a:rPr lang="it-IT" sz="2400" b="1" dirty="0">
                <a:solidFill>
                  <a:schemeClr val="bg2">
                    <a:lumMod val="75000"/>
                  </a:schemeClr>
                </a:solidFill>
              </a:rPr>
              <a:t>lavoratori cessati dal servizio per motivi diversi dai limiti di età possono esercitare la facoltà di riscatto/computo di periodi o servizi in costanza di attività lavorativa ovvero entro il termine perentorio di 90 giorni dalla data di risoluzione del rapporto di lavoro.</a:t>
            </a:r>
            <a:br>
              <a:rPr lang="it-IT" sz="2400" dirty="0">
                <a:solidFill>
                  <a:schemeClr val="bg2">
                    <a:lumMod val="75000"/>
                  </a:schemeClr>
                </a:solidFill>
              </a:rPr>
            </a:br>
            <a:endParaRPr lang="it-IT" sz="2400" dirty="0">
              <a:solidFill>
                <a:schemeClr val="bg2">
                  <a:lumMod val="75000"/>
                </a:schemeClr>
              </a:solidFill>
            </a:endParaRPr>
          </a:p>
        </p:txBody>
      </p:sp>
      <p:sp>
        <p:nvSpPr>
          <p:cNvPr id="3" name="Segnaposto contenuto 2">
            <a:extLst>
              <a:ext uri="{FF2B5EF4-FFF2-40B4-BE49-F238E27FC236}">
                <a16:creationId xmlns:a16="http://schemas.microsoft.com/office/drawing/2014/main" id="{7C84FFA2-2FCC-41E1-ADEE-BF34108C321A}"/>
              </a:ext>
            </a:extLst>
          </p:cNvPr>
          <p:cNvSpPr>
            <a:spLocks noGrp="1"/>
          </p:cNvSpPr>
          <p:nvPr>
            <p:ph idx="1"/>
          </p:nvPr>
        </p:nvSpPr>
        <p:spPr>
          <a:xfrm>
            <a:off x="838200" y="1825625"/>
            <a:ext cx="10515600" cy="4667250"/>
          </a:xfrm>
        </p:spPr>
        <p:txBody>
          <a:bodyPr>
            <a:normAutofit fontScale="62500" lnSpcReduction="20000"/>
          </a:bodyPr>
          <a:lstStyle/>
          <a:p>
            <a:pPr algn="just"/>
            <a:r>
              <a:rPr lang="it-IT" dirty="0"/>
              <a:t>La domanda di riscatto del periodo di studio o servizio presso altri enti va presentata almeno </a:t>
            </a:r>
            <a:r>
              <a:rPr lang="it-IT" b="1" dirty="0"/>
              <a:t>due anni prima</a:t>
            </a:r>
            <a:r>
              <a:rPr lang="it-IT" dirty="0"/>
              <a:t> della cessazione dal servizio per limiti d'età. Se la cessazione avviene per altri motivi, il termine perentorio è di </a:t>
            </a:r>
            <a:r>
              <a:rPr lang="it-IT" b="1" dirty="0"/>
              <a:t>90 giorni dalla risoluzione del rapporto di lavoro</a:t>
            </a:r>
            <a:r>
              <a:rPr lang="it-IT" dirty="0"/>
              <a:t>. V. HERMES Inps nel </a:t>
            </a:r>
            <a:r>
              <a:rPr lang="it-IT" u="sng" dirty="0">
                <a:hlinkClick r:id="rId2"/>
              </a:rPr>
              <a:t>messaggio n. 7101/2015</a:t>
            </a:r>
            <a:r>
              <a:rPr lang="it-IT" dirty="0"/>
              <a:t> a risposta di quesiti formulati da lavoratori dell'ex Inpdap. </a:t>
            </a:r>
          </a:p>
          <a:p>
            <a:pPr algn="just"/>
            <a:r>
              <a:rPr lang="it-IT" dirty="0"/>
              <a:t>I chiarimenti riguardano i termini per la presentazione delle domande di </a:t>
            </a:r>
            <a:r>
              <a:rPr lang="it-IT" b="1" dirty="0"/>
              <a:t>riscatto o computo contributivo</a:t>
            </a:r>
            <a:r>
              <a:rPr lang="it-IT" dirty="0"/>
              <a:t> (artt. 114 dpr n. 1092/1973), su cui l'Inpdap ha dato indicazioni con </a:t>
            </a:r>
            <a:r>
              <a:rPr lang="it-IT" u="sng" dirty="0">
                <a:hlinkClick r:id="rId3"/>
              </a:rPr>
              <a:t>circolare n. 38/2004.</a:t>
            </a:r>
            <a:r>
              <a:rPr lang="it-IT" dirty="0"/>
              <a:t> L'Inpdap, in particolare, ha chiarito che i cessati dal servizio per motivi diversi dai limiti di età possono esercitare la facoltà di riscatto/computo di periodi o servizi in costanza di attività lavorativa ovvero entro il termine perentorio di 90 giorni dalla data di risoluzione del rapporto di lavoro. Viceversa, qualora la cessazione avvenga per limiti di età, la domanda di riscatto/computo va presentata almeno due anni prima della risoluzione del rapporto di lavoro per raggiungimento di detto limite. Il termine, spiega l'Inps, deve intendersi dinamico con il variare dell'età per il collocamento a riposo d'ufficio da 65 anni a 66 e 3 mesi nel 2015, 66 armi e 7 mesi nel 2016 e così via negli anni successivi. </a:t>
            </a:r>
          </a:p>
          <a:p>
            <a:pPr algn="just"/>
            <a:r>
              <a:rPr lang="it-IT" dirty="0"/>
              <a:t>Per coloro che hanno raggiunto il diritto a pensione entro l'anno 2011 (con la cosiddetta salvaguardia), invece, il limite d'età cui riferirsi per la decorrenza </a:t>
            </a:r>
            <a:r>
              <a:rPr lang="it-IT" b="1" dirty="0"/>
              <a:t>del termine resta fissato a 65 anni</a:t>
            </a:r>
            <a:r>
              <a:rPr lang="it-IT" dirty="0"/>
              <a:t>. Infine, a risposta di numerosi quesiti l'Inps conferma che, giusto quanto disposto con circolare n. 38/2004 le istanze volte alla valorizzazione dei periodi o servizi computabili o riscattabili ai s'intendono utilmente prodotte se presentate almeno due anni prima della cessazione dal servizio per limiti di età ovvero, qualora la cessazione avvenga ad altro titolo, in costanza di attività lavorativa o dopo, ma entro il termine perentorio di 90 giorni dalla data di risoluzione del rapporto.</a:t>
            </a:r>
          </a:p>
          <a:p>
            <a:pPr marL="0" indent="0">
              <a:buNone/>
            </a:pPr>
            <a:endParaRPr lang="it-IT" dirty="0"/>
          </a:p>
        </p:txBody>
      </p:sp>
      <p:sp>
        <p:nvSpPr>
          <p:cNvPr id="4" name="Segnaposto numero diapositiva 3">
            <a:extLst>
              <a:ext uri="{FF2B5EF4-FFF2-40B4-BE49-F238E27FC236}">
                <a16:creationId xmlns:a16="http://schemas.microsoft.com/office/drawing/2014/main" id="{48ABF2A6-0FC9-45CF-B050-B59D353E0C3E}"/>
              </a:ext>
            </a:extLst>
          </p:cNvPr>
          <p:cNvSpPr>
            <a:spLocks noGrp="1"/>
          </p:cNvSpPr>
          <p:nvPr>
            <p:ph type="sldNum" sz="quarter" idx="12"/>
          </p:nvPr>
        </p:nvSpPr>
        <p:spPr/>
        <p:txBody>
          <a:bodyPr/>
          <a:lstStyle/>
          <a:p>
            <a:fld id="{507FEFA8-9CBB-45B9-95A8-3C179CC91CBA}" type="slidenum">
              <a:rPr lang="en-GB" smtClean="0"/>
              <a:pPr/>
              <a:t>14</a:t>
            </a:fld>
            <a:endParaRPr lang="en-GB" dirty="0"/>
          </a:p>
        </p:txBody>
      </p:sp>
    </p:spTree>
    <p:extLst>
      <p:ext uri="{BB962C8B-B14F-4D97-AF65-F5344CB8AC3E}">
        <p14:creationId xmlns:p14="http://schemas.microsoft.com/office/powerpoint/2010/main" val="675500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37F6D-4037-497F-A5BE-C1226D289CC1}"/>
              </a:ext>
            </a:extLst>
          </p:cNvPr>
          <p:cNvSpPr>
            <a:spLocks noGrp="1"/>
          </p:cNvSpPr>
          <p:nvPr>
            <p:ph type="title"/>
          </p:nvPr>
        </p:nvSpPr>
        <p:spPr/>
        <p:txBody>
          <a:bodyPr>
            <a:noAutofit/>
          </a:bodyPr>
          <a:lstStyle/>
          <a:p>
            <a:r>
              <a:rPr lang="it-IT" sz="3200" b="1" dirty="0">
                <a:solidFill>
                  <a:schemeClr val="bg2">
                    <a:lumMod val="75000"/>
                  </a:schemeClr>
                </a:solidFill>
              </a:rPr>
              <a:t>Maggiorazione dei servizi per iscritti alla Gestione Dipendenti Pubblici – Il Pubblico Impiego NON Privatizzato</a:t>
            </a:r>
            <a:endParaRPr lang="it-IT" sz="3200" dirty="0">
              <a:solidFill>
                <a:schemeClr val="bg2">
                  <a:lumMod val="75000"/>
                </a:schemeClr>
              </a:solidFill>
            </a:endParaRPr>
          </a:p>
        </p:txBody>
      </p:sp>
      <p:sp>
        <p:nvSpPr>
          <p:cNvPr id="3" name="Segnaposto contenuto 2">
            <a:extLst>
              <a:ext uri="{FF2B5EF4-FFF2-40B4-BE49-F238E27FC236}">
                <a16:creationId xmlns:a16="http://schemas.microsoft.com/office/drawing/2014/main" id="{9D807649-E6DB-4417-B4E8-045642823E81}"/>
              </a:ext>
            </a:extLst>
          </p:cNvPr>
          <p:cNvSpPr>
            <a:spLocks noGrp="1"/>
          </p:cNvSpPr>
          <p:nvPr>
            <p:ph idx="1"/>
          </p:nvPr>
        </p:nvSpPr>
        <p:spPr/>
        <p:txBody>
          <a:bodyPr>
            <a:normAutofit fontScale="77500" lnSpcReduction="20000"/>
          </a:bodyPr>
          <a:lstStyle/>
          <a:p>
            <a:pPr algn="just"/>
            <a:r>
              <a:rPr lang="it-IT" dirty="0"/>
              <a:t>Le maggiorazioni di servizio, cioè quelle relative alla natura del servizio svolto, consentono di raggiungere l'anzianità lavorativa per l'accesso alla pensione più rapidamente.</a:t>
            </a:r>
          </a:p>
          <a:p>
            <a:pPr algn="just"/>
            <a:r>
              <a:rPr lang="it-IT" dirty="0"/>
              <a:t>A partire dal 1° gennaio 1998 le maggiorazioni dei servizi previste per alcune categorie di dipendenti dello Stato (</a:t>
            </a:r>
            <a:r>
              <a:rPr lang="it-IT" b="1" dirty="0">
                <a:solidFill>
                  <a:schemeClr val="bg2">
                    <a:lumMod val="50000"/>
                  </a:schemeClr>
                </a:solidFill>
              </a:rPr>
              <a:t>Forze armate, Vigili del fuoco, controllori di traffico aereo, Guardia di finanza, Polizia di Stato, Arma dei carabinieri, Corpo forestale dello Stato, ecc</a:t>
            </a:r>
            <a:r>
              <a:rPr lang="it-IT" dirty="0"/>
              <a:t>.) non possono eccedere complessivamente i </a:t>
            </a:r>
            <a:r>
              <a:rPr lang="it-IT" b="1" dirty="0"/>
              <a:t>cinque anni</a:t>
            </a:r>
            <a:r>
              <a:rPr lang="it-IT" dirty="0"/>
              <a:t>.</a:t>
            </a:r>
          </a:p>
          <a:p>
            <a:pPr algn="just"/>
            <a:r>
              <a:rPr lang="it-IT" dirty="0"/>
              <a:t>Anche se eccedenti i cinque anni, gli aumenti di servizio maturati al 31 dicembre 1997 sono utili ai fini della pensione ma non sono ulteriormente aumentabili, tranne per il personale non vedente e quello esposto all'amianto.</a:t>
            </a:r>
          </a:p>
          <a:p>
            <a:pPr algn="just"/>
            <a:r>
              <a:rPr lang="it-IT" dirty="0"/>
              <a:t>nelle quote di pensione calcolate con il sistema contributivo le maggiorazioni sono utili solo ai fini del diritto e non anche della misura della pensione. A meno che le modalità stesse dell'accredito della maggiorazione non dispongano l'accredito figurativo di contributi sul conto dell'assicurato che facciano incrementare il montante contributivo e, quindi, l'importo della pensione.</a:t>
            </a:r>
          </a:p>
          <a:p>
            <a:endParaRPr lang="it-IT" dirty="0"/>
          </a:p>
        </p:txBody>
      </p:sp>
      <p:sp>
        <p:nvSpPr>
          <p:cNvPr id="4" name="Segnaposto numero diapositiva 3">
            <a:extLst>
              <a:ext uri="{FF2B5EF4-FFF2-40B4-BE49-F238E27FC236}">
                <a16:creationId xmlns:a16="http://schemas.microsoft.com/office/drawing/2014/main" id="{92D625B2-7BA7-4782-BA42-CA7C4963D4DB}"/>
              </a:ext>
            </a:extLst>
          </p:cNvPr>
          <p:cNvSpPr>
            <a:spLocks noGrp="1"/>
          </p:cNvSpPr>
          <p:nvPr>
            <p:ph type="sldNum" sz="quarter" idx="12"/>
          </p:nvPr>
        </p:nvSpPr>
        <p:spPr/>
        <p:txBody>
          <a:bodyPr/>
          <a:lstStyle/>
          <a:p>
            <a:fld id="{507FEFA8-9CBB-45B9-95A8-3C179CC91CBA}" type="slidenum">
              <a:rPr lang="en-GB" smtClean="0"/>
              <a:pPr/>
              <a:t>15</a:t>
            </a:fld>
            <a:endParaRPr lang="en-GB" dirty="0"/>
          </a:p>
        </p:txBody>
      </p:sp>
    </p:spTree>
    <p:extLst>
      <p:ext uri="{BB962C8B-B14F-4D97-AF65-F5344CB8AC3E}">
        <p14:creationId xmlns:p14="http://schemas.microsoft.com/office/powerpoint/2010/main" val="3564150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lstStyle/>
          <a:p>
            <a:pPr algn="ctr"/>
            <a:r>
              <a:rPr lang="en-GB" b="1" dirty="0">
                <a:solidFill>
                  <a:schemeClr val="bg2">
                    <a:lumMod val="75000"/>
                  </a:schemeClr>
                </a:solidFill>
              </a:rPr>
              <a:t>Le </a:t>
            </a:r>
            <a:r>
              <a:rPr lang="it-IT" b="1" dirty="0">
                <a:solidFill>
                  <a:schemeClr val="bg2">
                    <a:lumMod val="75000"/>
                  </a:schemeClr>
                </a:solidFill>
              </a:rPr>
              <a:t>maggiorazioni di servizio </a:t>
            </a:r>
            <a:endParaRPr lang="en-GB" b="1" dirty="0">
              <a:solidFill>
                <a:schemeClr val="bg2">
                  <a:lumMod val="75000"/>
                </a:schemeClr>
              </a:solidFill>
            </a:endParaRP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680720" y="1310643"/>
            <a:ext cx="10673080" cy="4381238"/>
          </a:xfrm>
        </p:spPr>
        <p:txBody>
          <a:bodyPr>
            <a:normAutofit/>
          </a:bodyPr>
          <a:lstStyle/>
          <a:p>
            <a:pPr algn="just"/>
            <a:r>
              <a:rPr lang="it-IT" sz="2400" dirty="0"/>
              <a:t> I lavoratori usufruiscono di maggiorazioni di servizio in relazione alla natura del servizio svolto (ad esempio: servizio di confine; servizio di volo; servizio d'impiego operativo </a:t>
            </a:r>
            <a:r>
              <a:rPr lang="it-IT" sz="2400" dirty="0" err="1"/>
              <a:t>etc</a:t>
            </a:r>
            <a:r>
              <a:rPr lang="it-IT" sz="2400" dirty="0"/>
              <a:t>). Queste maggiorazioni consentono di raggiungere l'anzianità lavorativa per l'accesso alla pensione più rapidamente</a:t>
            </a:r>
            <a:r>
              <a:rPr lang="it-IT" sz="2400" b="1" dirty="0"/>
              <a:t>. Dal 1° gennaio 1998, l'accredito di queste maggiorazioni convenzionali è stato limitato ad un massimo totale di 5 anni . </a:t>
            </a:r>
          </a:p>
          <a:p>
            <a:pPr algn="just"/>
            <a:r>
              <a:rPr lang="it-IT" sz="2400" dirty="0"/>
              <a:t>Gli aumenti di servizi a seguito di maggiorazioni maturate al 31/12/1997 sono riconosciuti utili ai fini pensionistici anche se eccedenti i 5 anni, ma non possono essere riconosciute ulteriori maggiorazioni</a:t>
            </a:r>
            <a:r>
              <a:rPr lang="it-IT" dirty="0"/>
              <a:t>.</a:t>
            </a:r>
            <a:endParaRPr lang="en-GB" sz="2400" dirty="0"/>
          </a:p>
        </p:txBody>
      </p:sp>
      <p:sp>
        <p:nvSpPr>
          <p:cNvPr id="4" name="Segnaposto numero diapositiva 3">
            <a:extLst>
              <a:ext uri="{FF2B5EF4-FFF2-40B4-BE49-F238E27FC236}">
                <a16:creationId xmlns:a16="http://schemas.microsoft.com/office/drawing/2014/main" id="{9F7DD7B2-9666-4DA9-B1E5-A4A36D072AD6}"/>
              </a:ext>
            </a:extLst>
          </p:cNvPr>
          <p:cNvSpPr>
            <a:spLocks noGrp="1"/>
          </p:cNvSpPr>
          <p:nvPr>
            <p:ph type="sldNum" sz="quarter" idx="12"/>
          </p:nvPr>
        </p:nvSpPr>
        <p:spPr/>
        <p:txBody>
          <a:bodyPr/>
          <a:lstStyle/>
          <a:p>
            <a:fld id="{507FEFA8-9CBB-45B9-95A8-3C179CC91CBA}" type="slidenum">
              <a:rPr lang="en-GB" smtClean="0"/>
              <a:pPr/>
              <a:t>16</a:t>
            </a:fld>
            <a:endParaRPr lang="en-GB" dirty="0"/>
          </a:p>
        </p:txBody>
      </p:sp>
      <p:cxnSp>
        <p:nvCxnSpPr>
          <p:cNvPr id="6" name="Straight Connector 5">
            <a:extLst>
              <a:ext uri="{FF2B5EF4-FFF2-40B4-BE49-F238E27FC236}">
                <a16:creationId xmlns:a16="http://schemas.microsoft.com/office/drawing/2014/main" id="{E573AE1D-27EE-4E61-AF3C-5990A2B6AA06}"/>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CC536463-27BE-47DD-B5B7-4CF2423AB2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DA5BDF8-C641-464B-8525-A75ACD415221}"/>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Tree>
    <p:extLst>
      <p:ext uri="{BB962C8B-B14F-4D97-AF65-F5344CB8AC3E}">
        <p14:creationId xmlns:p14="http://schemas.microsoft.com/office/powerpoint/2010/main" val="156385762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86B0FA-0920-458A-86AE-C2A1BCB4141B}"/>
              </a:ext>
            </a:extLst>
          </p:cNvPr>
          <p:cNvSpPr>
            <a:spLocks noGrp="1"/>
          </p:cNvSpPr>
          <p:nvPr>
            <p:ph type="title"/>
          </p:nvPr>
        </p:nvSpPr>
        <p:spPr>
          <a:xfrm>
            <a:off x="1066800" y="365125"/>
            <a:ext cx="10287000" cy="661035"/>
          </a:xfrm>
        </p:spPr>
        <p:txBody>
          <a:bodyPr>
            <a:normAutofit/>
          </a:bodyPr>
          <a:lstStyle/>
          <a:p>
            <a:pPr algn="ctr"/>
            <a:r>
              <a:rPr lang="it-IT" sz="3200" b="1" dirty="0">
                <a:solidFill>
                  <a:schemeClr val="bg2">
                    <a:lumMod val="75000"/>
                  </a:schemeClr>
                </a:solidFill>
              </a:rPr>
              <a:t>Riscatti a titolo oneroso</a:t>
            </a:r>
          </a:p>
        </p:txBody>
      </p:sp>
      <p:sp>
        <p:nvSpPr>
          <p:cNvPr id="3" name="Segnaposto contenuto 2">
            <a:extLst>
              <a:ext uri="{FF2B5EF4-FFF2-40B4-BE49-F238E27FC236}">
                <a16:creationId xmlns:a16="http://schemas.microsoft.com/office/drawing/2014/main" id="{26D1A0BB-4A88-4E47-9D13-6E5A7CFA7AE4}"/>
              </a:ext>
            </a:extLst>
          </p:cNvPr>
          <p:cNvSpPr>
            <a:spLocks noGrp="1"/>
          </p:cNvSpPr>
          <p:nvPr>
            <p:ph idx="1"/>
          </p:nvPr>
        </p:nvSpPr>
        <p:spPr>
          <a:xfrm>
            <a:off x="233680" y="1219200"/>
            <a:ext cx="11120120" cy="5502275"/>
          </a:xfrm>
        </p:spPr>
        <p:txBody>
          <a:bodyPr>
            <a:normAutofit fontScale="92500" lnSpcReduction="20000"/>
          </a:bodyPr>
          <a:lstStyle/>
          <a:p>
            <a:pPr algn="just"/>
            <a:r>
              <a:rPr lang="it-IT" sz="1400" b="1" dirty="0">
                <a:solidFill>
                  <a:schemeClr val="bg2">
                    <a:lumMod val="50000"/>
                  </a:schemeClr>
                </a:solidFill>
              </a:rPr>
              <a:t>Riscatto con onere a carico</a:t>
            </a:r>
          </a:p>
          <a:p>
            <a:pPr algn="just"/>
            <a:br>
              <a:rPr lang="it-IT" sz="1400" dirty="0">
                <a:solidFill>
                  <a:schemeClr val="bg2">
                    <a:lumMod val="50000"/>
                  </a:schemeClr>
                </a:solidFill>
              </a:rPr>
            </a:br>
            <a:r>
              <a:rPr lang="it-IT" sz="1400" dirty="0">
                <a:solidFill>
                  <a:schemeClr val="bg2">
                    <a:lumMod val="50000"/>
                  </a:schemeClr>
                </a:solidFill>
              </a:rPr>
              <a:t>Vi sono poi una serie di servizi che pur non avendo dato luogo all'accredito di contribuzione possono essere riscattati previo versamento di un onere economico particolarmente favorevole. In quanto </a:t>
            </a:r>
            <a:r>
              <a:rPr lang="it-IT" sz="1400" b="1" dirty="0">
                <a:solidFill>
                  <a:schemeClr val="bg2">
                    <a:lumMod val="50000"/>
                  </a:schemeClr>
                </a:solidFill>
              </a:rPr>
              <a:t>basato su una percentuale dell'ultima retribuzione percepita</a:t>
            </a:r>
            <a:r>
              <a:rPr lang="it-IT" sz="1400" dirty="0">
                <a:solidFill>
                  <a:schemeClr val="bg2">
                    <a:lumMod val="50000"/>
                  </a:schemeClr>
                </a:solidFill>
              </a:rPr>
              <a:t> al momento della domanda e non sul criterio ben più oneroso della </a:t>
            </a:r>
            <a:r>
              <a:rPr lang="it-IT" sz="1400" u="sng" dirty="0">
                <a:solidFill>
                  <a:schemeClr val="bg2">
                    <a:lumMod val="50000"/>
                  </a:schemeClr>
                </a:solidFill>
                <a:hlinkClick r:id="rId3" tooltip="Approfondisci nel dizionario la riserva matematica">
                  <a:extLst>
                    <a:ext uri="{A12FA001-AC4F-418D-AE19-62706E023703}">
                      <ahyp:hlinkClr xmlns:ahyp="http://schemas.microsoft.com/office/drawing/2018/hyperlinkcolor" val="tx"/>
                    </a:ext>
                  </a:extLst>
                </a:hlinkClick>
              </a:rPr>
              <a:t>riserva matematica</a:t>
            </a:r>
            <a:r>
              <a:rPr lang="it-IT" sz="1400" dirty="0">
                <a:solidFill>
                  <a:schemeClr val="bg2">
                    <a:lumMod val="50000"/>
                  </a:schemeClr>
                </a:solidFill>
              </a:rPr>
              <a:t> stabilito dal </a:t>
            </a:r>
            <a:r>
              <a:rPr lang="it-IT" sz="1400" u="sng" dirty="0">
                <a:solidFill>
                  <a:schemeClr val="bg2">
                    <a:lumMod val="50000"/>
                  </a:schemeClr>
                </a:solidFill>
                <a:hlinkClick r:id="rId4" tooltip="Vai al testo del Dlgs 184/1997">
                  <a:extLst>
                    <a:ext uri="{A12FA001-AC4F-418D-AE19-62706E023703}">
                      <ahyp:hlinkClr xmlns:ahyp="http://schemas.microsoft.com/office/drawing/2018/hyperlinkcolor" val="tx"/>
                    </a:ext>
                  </a:extLst>
                </a:hlinkClick>
              </a:rPr>
              <a:t>Dlgs 184/1997</a:t>
            </a:r>
            <a:r>
              <a:rPr lang="it-IT" sz="1400" dirty="0">
                <a:solidFill>
                  <a:schemeClr val="bg2">
                    <a:lumMod val="50000"/>
                  </a:schemeClr>
                </a:solidFill>
              </a:rPr>
              <a:t> per molte altre tipologie di riscatto (tra cui ad esempio il </a:t>
            </a:r>
            <a:r>
              <a:rPr lang="it-IT" sz="1400" u="sng" dirty="0">
                <a:solidFill>
                  <a:schemeClr val="bg2">
                    <a:lumMod val="50000"/>
                  </a:schemeClr>
                </a:solidFill>
                <a:hlinkClick r:id="rId5" tooltip="Approfondisci nel dizionario come funziona il riscatto della laurea">
                  <a:extLst>
                    <a:ext uri="{A12FA001-AC4F-418D-AE19-62706E023703}">
                      <ahyp:hlinkClr xmlns:ahyp="http://schemas.microsoft.com/office/drawing/2018/hyperlinkcolor" val="tx"/>
                    </a:ext>
                  </a:extLst>
                </a:hlinkClick>
              </a:rPr>
              <a:t>riscatto della laurea</a:t>
            </a:r>
            <a:r>
              <a:rPr lang="it-IT" sz="1400" dirty="0">
                <a:solidFill>
                  <a:schemeClr val="bg2">
                    <a:lumMod val="50000"/>
                  </a:schemeClr>
                </a:solidFill>
              </a:rPr>
              <a:t> o del part-time).</a:t>
            </a:r>
          </a:p>
          <a:p>
            <a:pPr algn="just"/>
            <a:br>
              <a:rPr lang="it-IT" sz="1400" dirty="0">
                <a:solidFill>
                  <a:schemeClr val="bg2">
                    <a:lumMod val="50000"/>
                  </a:schemeClr>
                </a:solidFill>
              </a:rPr>
            </a:br>
            <a:br>
              <a:rPr lang="it-IT" sz="1400" dirty="0">
                <a:solidFill>
                  <a:schemeClr val="bg2">
                    <a:lumMod val="50000"/>
                  </a:schemeClr>
                </a:solidFill>
              </a:rPr>
            </a:br>
            <a:r>
              <a:rPr lang="it-IT" sz="1400" dirty="0">
                <a:solidFill>
                  <a:schemeClr val="bg2">
                    <a:lumMod val="50000"/>
                  </a:schemeClr>
                </a:solidFill>
              </a:rPr>
              <a:t>Sono così ammessi al riscatto agevolato i </a:t>
            </a:r>
            <a:r>
              <a:rPr lang="it-IT" sz="1400" b="1" dirty="0">
                <a:solidFill>
                  <a:schemeClr val="bg2">
                    <a:lumMod val="50000"/>
                  </a:schemeClr>
                </a:solidFill>
              </a:rPr>
              <a:t>servizi statali</a:t>
            </a:r>
            <a:r>
              <a:rPr lang="it-IT" sz="1400" dirty="0">
                <a:solidFill>
                  <a:schemeClr val="bg2">
                    <a:lumMod val="50000"/>
                  </a:schemeClr>
                </a:solidFill>
              </a:rPr>
              <a:t> </a:t>
            </a:r>
            <a:r>
              <a:rPr lang="it-IT" sz="1400" b="1" dirty="0">
                <a:solidFill>
                  <a:schemeClr val="bg2">
                    <a:lumMod val="50000"/>
                  </a:schemeClr>
                </a:solidFill>
              </a:rPr>
              <a:t>non di ruolo </a:t>
            </a:r>
            <a:r>
              <a:rPr lang="it-IT" sz="1400" dirty="0">
                <a:solidFill>
                  <a:schemeClr val="bg2">
                    <a:lumMod val="50000"/>
                  </a:schemeClr>
                </a:solidFill>
              </a:rPr>
              <a:t>per i quali non siano stati versati i relativi versamenti contributivi nell'assicurazione generale obbligatoria; i periodi </a:t>
            </a:r>
            <a:r>
              <a:rPr lang="it-IT" sz="1400" b="1" dirty="0">
                <a:solidFill>
                  <a:schemeClr val="bg2">
                    <a:lumMod val="50000"/>
                  </a:schemeClr>
                </a:solidFill>
              </a:rPr>
              <a:t>di vice pretore reggente</a:t>
            </a:r>
            <a:r>
              <a:rPr lang="it-IT" sz="1400" dirty="0">
                <a:solidFill>
                  <a:schemeClr val="bg2">
                    <a:lumMod val="50000"/>
                  </a:schemeClr>
                </a:solidFill>
              </a:rPr>
              <a:t> per un periodo non inferiore a sei mesi; i periodi svolti in qualità di </a:t>
            </a:r>
            <a:r>
              <a:rPr lang="it-IT" sz="1400" b="1" dirty="0">
                <a:solidFill>
                  <a:schemeClr val="bg2">
                    <a:lumMod val="50000"/>
                  </a:schemeClr>
                </a:solidFill>
              </a:rPr>
              <a:t>assistente straordinario</a:t>
            </a:r>
            <a:r>
              <a:rPr lang="it-IT" sz="1400" dirty="0">
                <a:solidFill>
                  <a:schemeClr val="bg2">
                    <a:lumMod val="50000"/>
                  </a:schemeClr>
                </a:solidFill>
              </a:rPr>
              <a:t> non incaricato o assistente volontario nelle università o negli istituti di istruzione superiore e gli altri periodi indicati nell'articolo 14 del DPR 1092/1973. L'onere del riscatto è pari al 7%, commisurato all'80 per cento dello stipendio, della paga o della retribuzione spettante alla data di presentazione della domanda, in relazione al periodo riscattato.</a:t>
            </a:r>
          </a:p>
          <a:p>
            <a:pPr algn="just"/>
            <a:br>
              <a:rPr lang="it-IT" sz="1400" dirty="0">
                <a:solidFill>
                  <a:schemeClr val="bg2">
                    <a:lumMod val="50000"/>
                  </a:schemeClr>
                </a:solidFill>
              </a:rPr>
            </a:br>
            <a:br>
              <a:rPr lang="it-IT" sz="1400" i="1" dirty="0">
                <a:solidFill>
                  <a:schemeClr val="bg2">
                    <a:lumMod val="50000"/>
                  </a:schemeClr>
                </a:solidFill>
              </a:rPr>
            </a:br>
            <a:r>
              <a:rPr lang="it-IT" sz="1400" dirty="0">
                <a:solidFill>
                  <a:schemeClr val="bg2">
                    <a:lumMod val="50000"/>
                  </a:schemeClr>
                </a:solidFill>
              </a:rPr>
              <a:t>E' ammesso pure il riscatto dei Servizi che abbiano costituito </a:t>
            </a:r>
            <a:r>
              <a:rPr lang="it-IT" sz="1400" b="1" dirty="0">
                <a:solidFill>
                  <a:schemeClr val="bg2">
                    <a:lumMod val="50000"/>
                  </a:schemeClr>
                </a:solidFill>
              </a:rPr>
              <a:t>titolo per l'inquadramento</a:t>
            </a:r>
            <a:r>
              <a:rPr lang="it-IT" sz="1400" dirty="0">
                <a:solidFill>
                  <a:schemeClr val="bg2">
                    <a:lumMod val="50000"/>
                  </a:schemeClr>
                </a:solidFill>
              </a:rPr>
              <a:t> nelle amministrazioni statali in qualità di dipendente di ruolo o non di ruolo. In tal caso il riscatto è gratuito se questi servizi siano stati prestati con iscrizione ad assicurazione obbligatoria (Art. 14 DPR 1092/1973).</a:t>
            </a:r>
          </a:p>
          <a:p>
            <a:pPr algn="just"/>
            <a:br>
              <a:rPr lang="it-IT" sz="1400" dirty="0">
                <a:solidFill>
                  <a:schemeClr val="bg2">
                    <a:lumMod val="50000"/>
                  </a:schemeClr>
                </a:solidFill>
              </a:rPr>
            </a:br>
            <a:br>
              <a:rPr lang="it-IT" sz="1400" dirty="0">
                <a:solidFill>
                  <a:schemeClr val="bg2">
                    <a:lumMod val="50000"/>
                  </a:schemeClr>
                </a:solidFill>
              </a:rPr>
            </a:br>
            <a:r>
              <a:rPr lang="it-IT" sz="1400" dirty="0">
                <a:solidFill>
                  <a:schemeClr val="bg2">
                    <a:lumMod val="50000"/>
                  </a:schemeClr>
                </a:solidFill>
              </a:rPr>
              <a:t>Può formare oggetto di riscatto agevolato anche il periodo intercorrente</a:t>
            </a:r>
            <a:r>
              <a:rPr lang="it-IT" sz="1400" b="1" dirty="0">
                <a:solidFill>
                  <a:schemeClr val="bg2">
                    <a:lumMod val="50000"/>
                  </a:schemeClr>
                </a:solidFill>
              </a:rPr>
              <a:t> dalla data della decorrenza giuridica a quella di effettiva presa in servizio</a:t>
            </a:r>
            <a:r>
              <a:rPr lang="it-IT" sz="1400" dirty="0">
                <a:solidFill>
                  <a:schemeClr val="bg2">
                    <a:lumMod val="50000"/>
                  </a:schemeClr>
                </a:solidFill>
              </a:rPr>
              <a:t> (decorrenza economica) (art. 142 DPR 1092/1973); i </a:t>
            </a:r>
            <a:r>
              <a:rPr lang="it-IT" sz="1400" b="1" dirty="0">
                <a:solidFill>
                  <a:schemeClr val="bg2">
                    <a:lumMod val="50000"/>
                  </a:schemeClr>
                </a:solidFill>
              </a:rPr>
              <a:t>periodi di pratica e di iscrizione agli albi professionali</a:t>
            </a:r>
            <a:r>
              <a:rPr lang="it-IT" sz="1400" dirty="0">
                <a:solidFill>
                  <a:schemeClr val="bg2">
                    <a:lumMod val="50000"/>
                  </a:schemeClr>
                </a:solidFill>
              </a:rPr>
              <a:t>, a condizione che il periodo di pratica o d’iscrizione sia stato richiesto quale condizione necessaria per l'ammissione in servizio (Art. 13 del DPR 1092/1973); il </a:t>
            </a:r>
            <a:r>
              <a:rPr lang="it-IT" sz="1400" b="1" dirty="0">
                <a:solidFill>
                  <a:schemeClr val="bg2">
                    <a:lumMod val="50000"/>
                  </a:schemeClr>
                </a:solidFill>
              </a:rPr>
              <a:t>periodo prestato nelle scuole legalmente riconosciute</a:t>
            </a:r>
            <a:r>
              <a:rPr lang="it-IT" sz="1400" dirty="0">
                <a:solidFill>
                  <a:schemeClr val="bg2">
                    <a:lumMod val="50000"/>
                  </a:schemeClr>
                </a:solidFill>
              </a:rPr>
              <a:t> (Art. 116 DPR 417/74 e Art. 23 DPR 420/74). L’onere da versare, in questi casi, </a:t>
            </a:r>
            <a:r>
              <a:rPr lang="it-IT" sz="1400" b="1" dirty="0">
                <a:solidFill>
                  <a:schemeClr val="bg2">
                    <a:lumMod val="50000"/>
                  </a:schemeClr>
                </a:solidFill>
              </a:rPr>
              <a:t>è pari al 18%</a:t>
            </a:r>
            <a:r>
              <a:rPr lang="it-IT" sz="1400" dirty="0">
                <a:solidFill>
                  <a:schemeClr val="bg2">
                    <a:lumMod val="50000"/>
                  </a:schemeClr>
                </a:solidFill>
              </a:rPr>
              <a:t> della retribuzione percepita alla data della domanda.</a:t>
            </a:r>
          </a:p>
          <a:p>
            <a:pPr algn="just"/>
            <a:br>
              <a:rPr lang="it-IT" sz="1400" dirty="0">
                <a:solidFill>
                  <a:schemeClr val="bg2">
                    <a:lumMod val="50000"/>
                  </a:schemeClr>
                </a:solidFill>
              </a:rPr>
            </a:br>
            <a:br>
              <a:rPr lang="it-IT" sz="1400" dirty="0">
                <a:solidFill>
                  <a:schemeClr val="bg2">
                    <a:lumMod val="50000"/>
                  </a:schemeClr>
                </a:solidFill>
              </a:rPr>
            </a:br>
            <a:r>
              <a:rPr lang="it-IT" sz="1400" b="1" dirty="0">
                <a:solidFill>
                  <a:schemeClr val="bg2">
                    <a:lumMod val="50000"/>
                  </a:schemeClr>
                </a:solidFill>
              </a:rPr>
              <a:t>Riscatti normali</a:t>
            </a:r>
          </a:p>
          <a:p>
            <a:pPr algn="just"/>
            <a:br>
              <a:rPr lang="it-IT" sz="1400" dirty="0">
                <a:solidFill>
                  <a:schemeClr val="bg2">
                    <a:lumMod val="50000"/>
                  </a:schemeClr>
                </a:solidFill>
              </a:rPr>
            </a:br>
            <a:r>
              <a:rPr lang="it-IT" sz="1400" dirty="0">
                <a:solidFill>
                  <a:schemeClr val="bg2">
                    <a:lumMod val="50000"/>
                  </a:schemeClr>
                </a:solidFill>
              </a:rPr>
              <a:t>La Riforma Dini ha introdotto ulteriori periodi riscattabili dal 31.12.1996 tra cui, in particolare, i periodi di lavoro all'estero, il riscatto dei periodi di aspettativa, i periodi di interruzione o sospensione dal lavoro,  il riscatto dei periodi di lavoro in regime di part-time ed ha mutato, per queste nuove forme di riscatto (tra cui però anche le domande volte al riscatto della laurea presentate dopo il 12 luglio 1997) i criteri di determinazione dell'onere secondo le modalità attualmente conosciute (</a:t>
            </a:r>
            <a:r>
              <a:rPr lang="it-IT" sz="1400" u="sng" dirty="0">
                <a:solidFill>
                  <a:schemeClr val="bg2">
                    <a:lumMod val="50000"/>
                  </a:schemeClr>
                </a:solidFill>
                <a:hlinkClick r:id="rId3" tooltip="Approfondisci nel dizionario la riserva matematica">
                  <a:extLst>
                    <a:ext uri="{A12FA001-AC4F-418D-AE19-62706E023703}">
                      <ahyp:hlinkClr xmlns:ahyp="http://schemas.microsoft.com/office/drawing/2018/hyperlinkcolor" val="tx"/>
                    </a:ext>
                  </a:extLst>
                </a:hlinkClick>
              </a:rPr>
              <a:t>riserva matematica</a:t>
            </a:r>
            <a:r>
              <a:rPr lang="it-IT" sz="1400" dirty="0">
                <a:solidFill>
                  <a:schemeClr val="bg2">
                    <a:lumMod val="50000"/>
                  </a:schemeClr>
                </a:solidFill>
              </a:rPr>
              <a:t> per i periodi da riscattare nel </a:t>
            </a:r>
            <a:r>
              <a:rPr lang="it-IT" sz="1400" u="sng" dirty="0">
                <a:solidFill>
                  <a:schemeClr val="bg2">
                    <a:lumMod val="50000"/>
                  </a:schemeClr>
                </a:solidFill>
                <a:hlinkClick r:id="rId6" tooltip="Approfondisci nel dizionario cos'è il sistema di calcolo retributivo della pensione">
                  <a:extLst>
                    <a:ext uri="{A12FA001-AC4F-418D-AE19-62706E023703}">
                      <ahyp:hlinkClr xmlns:ahyp="http://schemas.microsoft.com/office/drawing/2018/hyperlinkcolor" val="tx"/>
                    </a:ext>
                  </a:extLst>
                </a:hlinkClick>
              </a:rPr>
              <a:t>sistema retributivo</a:t>
            </a:r>
            <a:r>
              <a:rPr lang="it-IT" sz="1400" dirty="0">
                <a:solidFill>
                  <a:schemeClr val="bg2">
                    <a:lumMod val="50000"/>
                  </a:schemeClr>
                </a:solidFill>
              </a:rPr>
              <a:t> e sistema dell'aliquota a percentuale per i periodi da riscattare nel </a:t>
            </a:r>
            <a:r>
              <a:rPr lang="it-IT" sz="1400" u="sng" dirty="0">
                <a:solidFill>
                  <a:schemeClr val="bg2">
                    <a:lumMod val="50000"/>
                  </a:schemeClr>
                </a:solidFill>
                <a:hlinkClick r:id="rId7" tooltip="Approfondisci nel dizionario il sistema di calcolo contributivo">
                  <a:extLst>
                    <a:ext uri="{A12FA001-AC4F-418D-AE19-62706E023703}">
                      <ahyp:hlinkClr xmlns:ahyp="http://schemas.microsoft.com/office/drawing/2018/hyperlinkcolor" val="tx"/>
                    </a:ext>
                  </a:extLst>
                </a:hlinkClick>
              </a:rPr>
              <a:t>sistema contributivo</a:t>
            </a:r>
            <a:r>
              <a:rPr lang="it-IT" sz="1400" dirty="0">
                <a:solidFill>
                  <a:schemeClr val="bg2">
                    <a:lumMod val="50000"/>
                  </a:schemeClr>
                </a:solidFill>
              </a:rPr>
              <a:t>). </a:t>
            </a:r>
            <a:br>
              <a:rPr lang="it-IT" sz="1400" dirty="0"/>
            </a:br>
            <a:endParaRPr lang="it-IT" sz="1400" dirty="0"/>
          </a:p>
        </p:txBody>
      </p:sp>
      <p:sp>
        <p:nvSpPr>
          <p:cNvPr id="4" name="Segnaposto numero diapositiva 3">
            <a:extLst>
              <a:ext uri="{FF2B5EF4-FFF2-40B4-BE49-F238E27FC236}">
                <a16:creationId xmlns:a16="http://schemas.microsoft.com/office/drawing/2014/main" id="{7B01014C-6BB3-489B-BA7B-BC6461E44308}"/>
              </a:ext>
            </a:extLst>
          </p:cNvPr>
          <p:cNvSpPr>
            <a:spLocks noGrp="1"/>
          </p:cNvSpPr>
          <p:nvPr>
            <p:ph type="sldNum" sz="quarter" idx="12"/>
          </p:nvPr>
        </p:nvSpPr>
        <p:spPr/>
        <p:txBody>
          <a:bodyPr/>
          <a:lstStyle/>
          <a:p>
            <a:fld id="{507FEFA8-9CBB-45B9-95A8-3C179CC91CBA}" type="slidenum">
              <a:rPr lang="en-GB" smtClean="0"/>
              <a:pPr/>
              <a:t>17</a:t>
            </a:fld>
            <a:endParaRPr lang="en-GB" dirty="0"/>
          </a:p>
        </p:txBody>
      </p:sp>
    </p:spTree>
    <p:extLst>
      <p:ext uri="{BB962C8B-B14F-4D97-AF65-F5344CB8AC3E}">
        <p14:creationId xmlns:p14="http://schemas.microsoft.com/office/powerpoint/2010/main" val="159449079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5F2E3A-624D-4F1F-85F3-BF72004ED00A}"/>
              </a:ext>
            </a:extLst>
          </p:cNvPr>
          <p:cNvSpPr>
            <a:spLocks noGrp="1"/>
          </p:cNvSpPr>
          <p:nvPr>
            <p:ph type="title"/>
          </p:nvPr>
        </p:nvSpPr>
        <p:spPr>
          <a:xfrm>
            <a:off x="1239520" y="365125"/>
            <a:ext cx="10114280" cy="732155"/>
          </a:xfrm>
        </p:spPr>
        <p:txBody>
          <a:bodyPr/>
          <a:lstStyle/>
          <a:p>
            <a:r>
              <a:rPr lang="it-IT" b="1" dirty="0">
                <a:solidFill>
                  <a:schemeClr val="bg2">
                    <a:lumMod val="75000"/>
                  </a:schemeClr>
                </a:solidFill>
              </a:rPr>
              <a:t>Riscatto  dei periodi di aspettativa</a:t>
            </a:r>
            <a:endParaRPr lang="it-IT" dirty="0">
              <a:solidFill>
                <a:schemeClr val="bg2">
                  <a:lumMod val="75000"/>
                </a:schemeClr>
              </a:solidFill>
            </a:endParaRPr>
          </a:p>
        </p:txBody>
      </p:sp>
      <p:sp>
        <p:nvSpPr>
          <p:cNvPr id="3" name="Segnaposto contenuto 2">
            <a:extLst>
              <a:ext uri="{FF2B5EF4-FFF2-40B4-BE49-F238E27FC236}">
                <a16:creationId xmlns:a16="http://schemas.microsoft.com/office/drawing/2014/main" id="{B56DDC5A-2F58-45DC-89EC-7E23E4DAE207}"/>
              </a:ext>
            </a:extLst>
          </p:cNvPr>
          <p:cNvSpPr>
            <a:spLocks noGrp="1"/>
          </p:cNvSpPr>
          <p:nvPr>
            <p:ph idx="1"/>
          </p:nvPr>
        </p:nvSpPr>
        <p:spPr>
          <a:xfrm>
            <a:off x="223520" y="1021398"/>
            <a:ext cx="11744960" cy="5410835"/>
          </a:xfrm>
        </p:spPr>
        <p:txBody>
          <a:bodyPr>
            <a:normAutofit fontScale="25000" lnSpcReduction="20000"/>
          </a:bodyPr>
          <a:lstStyle/>
          <a:p>
            <a:r>
              <a:rPr lang="it-IT" sz="5600" dirty="0">
                <a:solidFill>
                  <a:schemeClr val="bg2">
                    <a:lumMod val="50000"/>
                  </a:schemeClr>
                </a:solidFill>
              </a:rPr>
              <a:t>i dipendenti di datori di lavoro pubblici o privati possono richiedere, per gravi e documentati motivi familiari, fra i quali alcune specifiche patologie, un periodo di congedo, continuativo o frazionato, </a:t>
            </a:r>
            <a:r>
              <a:rPr lang="it-IT" sz="5600" b="1" dirty="0">
                <a:solidFill>
                  <a:schemeClr val="bg2">
                    <a:lumMod val="50000"/>
                  </a:schemeClr>
                </a:solidFill>
              </a:rPr>
              <a:t>non superiore a due anni </a:t>
            </a:r>
            <a:r>
              <a:rPr lang="it-IT" sz="5600" dirty="0">
                <a:solidFill>
                  <a:schemeClr val="bg2">
                    <a:lumMod val="50000"/>
                  </a:schemeClr>
                </a:solidFill>
              </a:rPr>
              <a:t>ai sensi dell'</a:t>
            </a:r>
            <a:r>
              <a:rPr lang="it-IT" sz="5600" dirty="0">
                <a:solidFill>
                  <a:schemeClr val="bg2">
                    <a:lumMod val="50000"/>
                  </a:schemeClr>
                </a:solidFill>
                <a:hlinkClick r:id="rId2">
                  <a:extLst>
                    <a:ext uri="{A12FA001-AC4F-418D-AE19-62706E023703}">
                      <ahyp:hlinkClr xmlns:ahyp="http://schemas.microsoft.com/office/drawing/2018/hyperlinkcolor" val="tx"/>
                    </a:ext>
                  </a:extLst>
                </a:hlinkClick>
              </a:rPr>
              <a:t>articolo 4, co. 2 della legge 53/2000</a:t>
            </a:r>
            <a:r>
              <a:rPr lang="it-IT" sz="5600" dirty="0">
                <a:solidFill>
                  <a:schemeClr val="bg2">
                    <a:lumMod val="50000"/>
                  </a:schemeClr>
                </a:solidFill>
              </a:rPr>
              <a:t>. Si tratta di un periodo </a:t>
            </a:r>
            <a:r>
              <a:rPr lang="it-IT" sz="5600" i="1" dirty="0">
                <a:solidFill>
                  <a:schemeClr val="bg2">
                    <a:lumMod val="50000"/>
                  </a:schemeClr>
                </a:solidFill>
              </a:rPr>
              <a:t>neutro</a:t>
            </a:r>
            <a:r>
              <a:rPr lang="it-IT" sz="5600" dirty="0">
                <a:solidFill>
                  <a:schemeClr val="bg2">
                    <a:lumMod val="50000"/>
                  </a:schemeClr>
                </a:solidFill>
              </a:rPr>
              <a:t> durante il quale il lavoratore </a:t>
            </a:r>
            <a:r>
              <a:rPr lang="it-IT" sz="5600" b="1" dirty="0">
                <a:solidFill>
                  <a:schemeClr val="bg2">
                    <a:lumMod val="50000"/>
                  </a:schemeClr>
                </a:solidFill>
              </a:rPr>
              <a:t>conserva il posto di lavoro,</a:t>
            </a:r>
            <a:r>
              <a:rPr lang="it-IT" sz="5600" dirty="0">
                <a:solidFill>
                  <a:schemeClr val="bg2">
                    <a:lumMod val="50000"/>
                  </a:schemeClr>
                </a:solidFill>
              </a:rPr>
              <a:t> non ha diritto alla retribuzione e non può svolgere alcun tipo di attività lavorativa </a:t>
            </a:r>
            <a:r>
              <a:rPr lang="it-IT" sz="5600" dirty="0" err="1">
                <a:solidFill>
                  <a:schemeClr val="bg2">
                    <a:lumMod val="50000"/>
                  </a:schemeClr>
                </a:solidFill>
              </a:rPr>
              <a:t>nè</a:t>
            </a:r>
            <a:r>
              <a:rPr lang="it-IT" sz="5600" dirty="0">
                <a:solidFill>
                  <a:schemeClr val="bg2">
                    <a:lumMod val="50000"/>
                  </a:schemeClr>
                </a:solidFill>
              </a:rPr>
              <a:t> il periodo gli viene computato nell'anzianità di servizio utile per la progressione di carriera.</a:t>
            </a:r>
          </a:p>
          <a:p>
            <a:r>
              <a:rPr lang="it-IT" sz="5600" dirty="0">
                <a:solidFill>
                  <a:schemeClr val="bg2">
                    <a:lumMod val="50000"/>
                  </a:schemeClr>
                </a:solidFill>
              </a:rPr>
              <a:t>Il congedo può essere chiesto dal lavoratore per </a:t>
            </a:r>
            <a:r>
              <a:rPr lang="it-IT" sz="5600" b="1" dirty="0">
                <a:solidFill>
                  <a:schemeClr val="bg2">
                    <a:lumMod val="50000"/>
                  </a:schemeClr>
                </a:solidFill>
              </a:rPr>
              <a:t>gravi motivi </a:t>
            </a:r>
            <a:r>
              <a:rPr lang="it-IT" sz="5600" dirty="0">
                <a:solidFill>
                  <a:schemeClr val="bg2">
                    <a:lumMod val="50000"/>
                  </a:schemeClr>
                </a:solidFill>
              </a:rPr>
              <a:t>relativi a necessità familiari del lavoratore stesso e della sua</a:t>
            </a:r>
            <a:r>
              <a:rPr lang="it-IT" sz="5600" b="1" dirty="0">
                <a:solidFill>
                  <a:schemeClr val="bg2">
                    <a:lumMod val="50000"/>
                  </a:schemeClr>
                </a:solidFill>
              </a:rPr>
              <a:t> famiglia anagrafica</a:t>
            </a:r>
            <a:r>
              <a:rPr lang="it-IT" sz="5600" dirty="0">
                <a:solidFill>
                  <a:schemeClr val="bg2">
                    <a:lumMod val="50000"/>
                  </a:schemeClr>
                </a:solidFill>
              </a:rPr>
              <a:t> (come in particolare il coniuge, figli o in loro mancanza i nipoti, genitori, generi, nuore o suoceri) anche se</a:t>
            </a:r>
            <a:r>
              <a:rPr lang="it-IT" sz="5600" b="1" dirty="0">
                <a:solidFill>
                  <a:schemeClr val="bg2">
                    <a:lumMod val="50000"/>
                  </a:schemeClr>
                </a:solidFill>
              </a:rPr>
              <a:t> non conviventi </a:t>
            </a:r>
            <a:r>
              <a:rPr lang="it-IT" sz="5600" dirty="0">
                <a:solidFill>
                  <a:schemeClr val="bg2">
                    <a:lumMod val="50000"/>
                  </a:schemeClr>
                </a:solidFill>
              </a:rPr>
              <a:t>e dei </a:t>
            </a:r>
            <a:r>
              <a:rPr lang="it-IT" sz="5600" b="1" dirty="0">
                <a:solidFill>
                  <a:schemeClr val="bg2">
                    <a:lumMod val="50000"/>
                  </a:schemeClr>
                </a:solidFill>
              </a:rPr>
              <a:t>soggetti portatori di handicap</a:t>
            </a:r>
            <a:r>
              <a:rPr lang="it-IT" sz="5600" dirty="0">
                <a:solidFill>
                  <a:schemeClr val="bg2">
                    <a:lumMod val="50000"/>
                  </a:schemeClr>
                </a:solidFill>
              </a:rPr>
              <a:t>, parenti o affini entro il terzo grado del lavoratore, anche se non conviventi.</a:t>
            </a:r>
          </a:p>
          <a:p>
            <a:r>
              <a:rPr lang="it-IT" sz="5600" b="1" dirty="0">
                <a:solidFill>
                  <a:schemeClr val="bg2">
                    <a:lumMod val="50000"/>
                  </a:schemeClr>
                </a:solidFill>
              </a:rPr>
              <a:t>Il </a:t>
            </a:r>
            <a:r>
              <a:rPr lang="it-IT" sz="5600" b="1" dirty="0">
                <a:solidFill>
                  <a:schemeClr val="bg2">
                    <a:lumMod val="50000"/>
                  </a:schemeClr>
                </a:solidFill>
                <a:hlinkClick r:id="rId3">
                  <a:extLst>
                    <a:ext uri="{A12FA001-AC4F-418D-AE19-62706E023703}">
                      <ahyp:hlinkClr xmlns:ahyp="http://schemas.microsoft.com/office/drawing/2018/hyperlinkcolor" val="tx"/>
                    </a:ext>
                  </a:extLst>
                </a:hlinkClick>
              </a:rPr>
              <a:t>D.M. 21 luglio 2000, n.278</a:t>
            </a:r>
            <a:r>
              <a:rPr lang="it-IT" sz="5600" b="1" dirty="0">
                <a:solidFill>
                  <a:schemeClr val="bg2">
                    <a:lumMod val="50000"/>
                  </a:schemeClr>
                </a:solidFill>
              </a:rPr>
              <a:t>, </a:t>
            </a:r>
            <a:r>
              <a:rPr lang="it-IT" sz="5600" dirty="0">
                <a:solidFill>
                  <a:schemeClr val="bg2">
                    <a:lumMod val="50000"/>
                  </a:schemeClr>
                </a:solidFill>
              </a:rPr>
              <a:t>ha definito i gravi motivi nelle necessità familiari derivanti dal: a) </a:t>
            </a:r>
            <a:r>
              <a:rPr lang="it-IT" sz="5600" b="1" dirty="0">
                <a:solidFill>
                  <a:schemeClr val="bg2">
                    <a:lumMod val="50000"/>
                  </a:schemeClr>
                </a:solidFill>
              </a:rPr>
              <a:t>decesso di una delle persone sopra indicate</a:t>
            </a:r>
            <a:r>
              <a:rPr lang="it-IT" sz="5600" dirty="0">
                <a:solidFill>
                  <a:schemeClr val="bg2">
                    <a:lumMod val="50000"/>
                  </a:schemeClr>
                </a:solidFill>
              </a:rPr>
              <a:t>; b) le situazioni che comportano un </a:t>
            </a:r>
            <a:r>
              <a:rPr lang="it-IT" sz="5600" b="1" dirty="0">
                <a:solidFill>
                  <a:schemeClr val="bg2">
                    <a:lumMod val="50000"/>
                  </a:schemeClr>
                </a:solidFill>
              </a:rPr>
              <a:t>impegno particolare del dipendente o della propria famiglia nella cura o nell’assistenza di una delle persone sopra indicate</a:t>
            </a:r>
            <a:r>
              <a:rPr lang="it-IT" sz="5600" dirty="0">
                <a:solidFill>
                  <a:schemeClr val="bg2">
                    <a:lumMod val="50000"/>
                  </a:schemeClr>
                </a:solidFill>
              </a:rPr>
              <a:t>; c) le situazioni di </a:t>
            </a:r>
            <a:r>
              <a:rPr lang="it-IT" sz="5600" b="1" dirty="0">
                <a:solidFill>
                  <a:schemeClr val="bg2">
                    <a:lumMod val="50000"/>
                  </a:schemeClr>
                </a:solidFill>
              </a:rPr>
              <a:t>grave disagio personale, ad esclusione della malattia, nelle quali incorra il dipendente medesimo</a:t>
            </a:r>
            <a:r>
              <a:rPr lang="it-IT" sz="5600" dirty="0">
                <a:solidFill>
                  <a:schemeClr val="bg2">
                    <a:lumMod val="50000"/>
                  </a:schemeClr>
                </a:solidFill>
              </a:rPr>
              <a:t>; d) le situazioni, riferite ai soggetti di cui sopra a esclusione del richiedente, derivanti da alcune patologie:</a:t>
            </a:r>
            <a:r>
              <a:rPr lang="it-IT" sz="5600" b="1" dirty="0">
                <a:solidFill>
                  <a:schemeClr val="bg2">
                    <a:lumMod val="50000"/>
                  </a:schemeClr>
                </a:solidFill>
              </a:rPr>
              <a:t> 1) patologie acute</a:t>
            </a:r>
            <a:r>
              <a:rPr lang="it-IT" sz="5600" dirty="0">
                <a:solidFill>
                  <a:schemeClr val="bg2">
                    <a:lumMod val="50000"/>
                  </a:schemeClr>
                </a:solidFill>
              </a:rPr>
              <a:t> o croniche che determinano temporanea o permanente riduzione dell’autonomia personale, ivi incluse le affezioni croniche di natura congenita, reumatica, neoplastica, infettiva, dismetabolica, post – traumatica, neurologica, neuromuscolare, psichiatrica, derivanti da dipendenze, a carattere evolutivo o soggette a riacutizzazioni periodiche; 2)</a:t>
            </a:r>
            <a:r>
              <a:rPr lang="it-IT" sz="5600" b="1" dirty="0">
                <a:solidFill>
                  <a:schemeClr val="bg2">
                    <a:lumMod val="50000"/>
                  </a:schemeClr>
                </a:solidFill>
              </a:rPr>
              <a:t> patologie acute</a:t>
            </a:r>
            <a:r>
              <a:rPr lang="it-IT" sz="5600" dirty="0">
                <a:solidFill>
                  <a:schemeClr val="bg2">
                    <a:lumMod val="50000"/>
                  </a:schemeClr>
                </a:solidFill>
              </a:rPr>
              <a:t> o croniche che richiedono assistenza continuativa o frequenti monitoraggi clinici, ematochimici e strumentali; 3)</a:t>
            </a:r>
            <a:r>
              <a:rPr lang="it-IT" sz="5600" b="1" dirty="0">
                <a:solidFill>
                  <a:schemeClr val="bg2">
                    <a:lumMod val="50000"/>
                  </a:schemeClr>
                </a:solidFill>
              </a:rPr>
              <a:t> patologie acute</a:t>
            </a:r>
            <a:r>
              <a:rPr lang="it-IT" sz="5600" dirty="0">
                <a:solidFill>
                  <a:schemeClr val="bg2">
                    <a:lumMod val="50000"/>
                  </a:schemeClr>
                </a:solidFill>
              </a:rPr>
              <a:t> o croniche che richiedono la partecipazione attiva del familiare nel trattamento sanitario; 4)</a:t>
            </a:r>
            <a:r>
              <a:rPr lang="it-IT" sz="5600" b="1" dirty="0">
                <a:solidFill>
                  <a:schemeClr val="bg2">
                    <a:lumMod val="50000"/>
                  </a:schemeClr>
                </a:solidFill>
              </a:rPr>
              <a:t> patologie dell’infanzia</a:t>
            </a:r>
            <a:r>
              <a:rPr lang="it-IT" sz="5600" dirty="0">
                <a:solidFill>
                  <a:schemeClr val="bg2">
                    <a:lumMod val="50000"/>
                  </a:schemeClr>
                </a:solidFill>
              </a:rPr>
              <a:t> e dell’età evolutiva aventi le caratteristiche di cui ai precedenti numeri 1, 2, e 3 o per le quali il programma terapeutico e riabilitativo richiede il coinvolgimento dei genitori o del soggetto che esercita la potestà.</a:t>
            </a:r>
          </a:p>
          <a:p>
            <a:r>
              <a:rPr lang="it-IT" sz="5600" dirty="0">
                <a:solidFill>
                  <a:schemeClr val="bg2">
                    <a:lumMod val="50000"/>
                  </a:schemeClr>
                </a:solidFill>
              </a:rPr>
              <a:t>I periodi di aspettativa in questione </a:t>
            </a:r>
            <a:r>
              <a:rPr lang="it-IT" sz="5600" b="1" dirty="0">
                <a:solidFill>
                  <a:schemeClr val="bg2">
                    <a:lumMod val="50000"/>
                  </a:schemeClr>
                </a:solidFill>
              </a:rPr>
              <a:t>non sono utili a fini pensionistici</a:t>
            </a:r>
            <a:r>
              <a:rPr lang="it-IT" sz="5600" dirty="0">
                <a:solidFill>
                  <a:schemeClr val="bg2">
                    <a:lumMod val="50000"/>
                  </a:schemeClr>
                </a:solidFill>
              </a:rPr>
              <a:t> se ricadono al di fuori degli eventi di malattia, di assistenza ai disabili ai sensi dell'articolo 33, co. 4 della legge 104/1992 o del congedo straordinario di cui all'articolo 42, co. 5 del Dlgs 151/2001, eventi per i quali è riconosciuta la copertura figurativa a carico dello Stato. La legge 53/2000 e l'articolo 5 del Dlgs 564/1996, tuttavia, vengono incontro al lavoratore </a:t>
            </a:r>
            <a:r>
              <a:rPr lang="it-IT" sz="5600" b="1" dirty="0">
                <a:solidFill>
                  <a:schemeClr val="bg2">
                    <a:lumMod val="50000"/>
                  </a:schemeClr>
                </a:solidFill>
              </a:rPr>
              <a:t>consentendone il loro riscatto</a:t>
            </a:r>
            <a:r>
              <a:rPr lang="it-IT" sz="5600" dirty="0">
                <a:solidFill>
                  <a:schemeClr val="bg2">
                    <a:lumMod val="50000"/>
                  </a:schemeClr>
                </a:solidFill>
              </a:rPr>
              <a:t>, in qualsiasi momento, a condizione che il lavoratore ne sostenga il relativo onere economico. In questo modo il periodo di aspettativa fruito non viene perso ai fini della maturazione della pensione </a:t>
            </a:r>
            <a:r>
              <a:rPr lang="it-IT" sz="5600" dirty="0" err="1">
                <a:solidFill>
                  <a:schemeClr val="bg2">
                    <a:lumMod val="50000"/>
                  </a:schemeClr>
                </a:solidFill>
              </a:rPr>
              <a:t>nè</a:t>
            </a:r>
            <a:r>
              <a:rPr lang="it-IT" sz="5600" dirty="0">
                <a:solidFill>
                  <a:schemeClr val="bg2">
                    <a:lumMod val="50000"/>
                  </a:schemeClr>
                </a:solidFill>
              </a:rPr>
              <a:t> ai fini della determinazione della sua misura (</a:t>
            </a:r>
            <a:r>
              <a:rPr lang="it-IT" sz="5600" dirty="0" err="1">
                <a:solidFill>
                  <a:schemeClr val="bg2">
                    <a:lumMod val="50000"/>
                  </a:schemeClr>
                </a:solidFill>
              </a:rPr>
              <a:t>cfr</a:t>
            </a:r>
            <a:r>
              <a:rPr lang="it-IT" sz="5600" dirty="0">
                <a:solidFill>
                  <a:schemeClr val="bg2">
                    <a:lumMod val="50000"/>
                  </a:schemeClr>
                </a:solidFill>
              </a:rPr>
              <a:t>: </a:t>
            </a:r>
            <a:r>
              <a:rPr lang="it-IT" sz="5600" dirty="0">
                <a:solidFill>
                  <a:schemeClr val="bg2">
                    <a:lumMod val="50000"/>
                  </a:schemeClr>
                </a:solidFill>
                <a:hlinkClick r:id="rId4">
                  <a:extLst>
                    <a:ext uri="{A12FA001-AC4F-418D-AE19-62706E023703}">
                      <ahyp:hlinkClr xmlns:ahyp="http://schemas.microsoft.com/office/drawing/2018/hyperlinkcolor" val="tx"/>
                    </a:ext>
                  </a:extLst>
                </a:hlinkClick>
              </a:rPr>
              <a:t>Circolare Inps 15/2001</a:t>
            </a:r>
            <a:r>
              <a:rPr lang="it-IT" sz="5600" dirty="0">
                <a:solidFill>
                  <a:schemeClr val="bg2">
                    <a:lumMod val="50000"/>
                  </a:schemeClr>
                </a:solidFill>
              </a:rPr>
              <a:t>).</a:t>
            </a:r>
          </a:p>
          <a:p>
            <a:r>
              <a:rPr lang="it-IT" sz="5600" dirty="0">
                <a:solidFill>
                  <a:schemeClr val="bg2">
                    <a:lumMod val="50000"/>
                  </a:schemeClr>
                </a:solidFill>
              </a:rPr>
              <a:t>Per l'esercizio del riscatto il lavoratore deve produrre </a:t>
            </a:r>
            <a:r>
              <a:rPr lang="it-IT" sz="5600" b="1" dirty="0">
                <a:solidFill>
                  <a:schemeClr val="bg2">
                    <a:lumMod val="50000"/>
                  </a:schemeClr>
                </a:solidFill>
              </a:rPr>
              <a:t>idonea documentazione </a:t>
            </a:r>
            <a:r>
              <a:rPr lang="it-IT" sz="5600" dirty="0">
                <a:solidFill>
                  <a:schemeClr val="bg2">
                    <a:lumMod val="50000"/>
                  </a:schemeClr>
                </a:solidFill>
              </a:rPr>
              <a:t>avente data certa, come prevista dall'articolo 3 del Dm 21 Luglio 278/2000, da cui risulti la certificazione medica delle patologie sopra individuate, la documentazione comprovante il decesso o una dichiarazione circa i gravosi impegni per la cura ai disabili o della situazione di grave disagio personale. La facoltà di riscatto è disponibile per tutti i </a:t>
            </a:r>
            <a:r>
              <a:rPr lang="it-IT" sz="5600" dirty="0" err="1">
                <a:solidFill>
                  <a:schemeClr val="bg2">
                    <a:lumMod val="50000"/>
                  </a:schemeClr>
                </a:solidFill>
              </a:rPr>
              <a:t>i</a:t>
            </a:r>
            <a:r>
              <a:rPr lang="it-IT" sz="5600" dirty="0">
                <a:solidFill>
                  <a:schemeClr val="bg2">
                    <a:lumMod val="50000"/>
                  </a:schemeClr>
                </a:solidFill>
              </a:rPr>
              <a:t> lavoratori dipendenti, anche del pubblico impiego, ed è esercitabile nel limite massimo di due anni nell'arco della vita lavorativa del richiedente. </a:t>
            </a:r>
          </a:p>
          <a:p>
            <a:r>
              <a:rPr lang="it-IT" sz="5600" b="1" dirty="0">
                <a:solidFill>
                  <a:schemeClr val="bg2">
                    <a:lumMod val="50000"/>
                  </a:schemeClr>
                </a:solidFill>
              </a:rPr>
              <a:t>Riscatto ammesso anche per </a:t>
            </a:r>
            <a:r>
              <a:rPr lang="it-IT" sz="5600" b="1" dirty="0" err="1">
                <a:solidFill>
                  <a:schemeClr val="bg2">
                    <a:lumMod val="50000"/>
                  </a:schemeClr>
                </a:solidFill>
              </a:rPr>
              <a:t>aspettive</a:t>
            </a:r>
            <a:r>
              <a:rPr lang="it-IT" sz="5600" b="1" dirty="0">
                <a:solidFill>
                  <a:schemeClr val="bg2">
                    <a:lumMod val="50000"/>
                  </a:schemeClr>
                </a:solidFill>
              </a:rPr>
              <a:t> fruite prima del 1996</a:t>
            </a:r>
            <a:br>
              <a:rPr lang="it-IT" sz="5600" dirty="0">
                <a:solidFill>
                  <a:schemeClr val="bg2">
                    <a:lumMod val="50000"/>
                  </a:schemeClr>
                </a:solidFill>
              </a:rPr>
            </a:br>
            <a:r>
              <a:rPr lang="it-IT" sz="5600" dirty="0">
                <a:solidFill>
                  <a:schemeClr val="bg2">
                    <a:lumMod val="50000"/>
                  </a:schemeClr>
                </a:solidFill>
              </a:rPr>
              <a:t>Sul punto va segnalato che l’</a:t>
            </a:r>
            <a:r>
              <a:rPr lang="it-IT" sz="5600" dirty="0">
                <a:solidFill>
                  <a:schemeClr val="bg2">
                    <a:lumMod val="50000"/>
                  </a:schemeClr>
                </a:solidFill>
                <a:hlinkClick r:id="rId5">
                  <a:extLst>
                    <a:ext uri="{A12FA001-AC4F-418D-AE19-62706E023703}">
                      <ahyp:hlinkClr xmlns:ahyp="http://schemas.microsoft.com/office/drawing/2018/hyperlinkcolor" val="tx"/>
                    </a:ext>
                  </a:extLst>
                </a:hlinkClick>
              </a:rPr>
              <a:t>art.1, comma 789, della legge n.296 del 27 dicembre 2006</a:t>
            </a:r>
            <a:r>
              <a:rPr lang="it-IT" sz="5600" dirty="0">
                <a:solidFill>
                  <a:schemeClr val="bg2">
                    <a:lumMod val="50000"/>
                  </a:schemeClr>
                </a:solidFill>
              </a:rPr>
              <a:t> (finanziaria 2007) ha esteso l'indicata facoltà di riscatto anche ai periodi di aspettativa antecedenti al </a:t>
            </a:r>
            <a:r>
              <a:rPr lang="it-IT" sz="5600" b="1" dirty="0">
                <a:solidFill>
                  <a:schemeClr val="bg2">
                    <a:lumMod val="50000"/>
                  </a:schemeClr>
                </a:solidFill>
              </a:rPr>
              <a:t>31 dicembre 1996 </a:t>
            </a:r>
            <a:r>
              <a:rPr lang="it-IT" sz="5600" dirty="0">
                <a:solidFill>
                  <a:schemeClr val="bg2">
                    <a:lumMod val="50000"/>
                  </a:schemeClr>
                </a:solidFill>
              </a:rPr>
              <a:t>in deroga a quanto previsto in linea generale dall'articolo 5 del Dlgs 564/1996, fermo restando che il periodo massimo riscattabile è sempre pari ad un massimo di due anni. I</a:t>
            </a:r>
            <a:r>
              <a:rPr lang="it-IT" sz="5600" b="1" dirty="0">
                <a:solidFill>
                  <a:schemeClr val="bg2">
                    <a:lumMod val="50000"/>
                  </a:schemeClr>
                </a:solidFill>
              </a:rPr>
              <a:t>n tal caso, la fruizione del periodo di aspettativa deve risultare da registrazioni ufficiali quali libro paga, libro matricola, libretto di lavoro, dichiarazioni /autorizzazioni dell’epoca, rilasciate dal datore di lavoro. </a:t>
            </a:r>
            <a:r>
              <a:rPr lang="it-IT" sz="5600" dirty="0">
                <a:solidFill>
                  <a:schemeClr val="bg2">
                    <a:lumMod val="50000"/>
                  </a:schemeClr>
                </a:solidFill>
              </a:rPr>
              <a:t>Per i medesimi periodi, i lavoratori devono </a:t>
            </a:r>
            <a:r>
              <a:rPr lang="it-IT" sz="5600" b="1" dirty="0">
                <a:solidFill>
                  <a:schemeClr val="bg2">
                    <a:lumMod val="50000"/>
                  </a:schemeClr>
                </a:solidFill>
              </a:rPr>
              <a:t>comprovare</a:t>
            </a:r>
            <a:r>
              <a:rPr lang="it-IT" sz="5600" dirty="0">
                <a:solidFill>
                  <a:schemeClr val="bg2">
                    <a:lumMod val="50000"/>
                  </a:schemeClr>
                </a:solidFill>
              </a:rPr>
              <a:t> la ricorrenza dei gravi motivi come sopra definiti. A tal fine, all’atto della presentazione della domanda di riscatto, gli stessi devono produrre, con riferimento a ciascuno dei casi indicati, la documentazione </a:t>
            </a:r>
            <a:r>
              <a:rPr lang="it-IT" sz="5600" b="1" dirty="0">
                <a:solidFill>
                  <a:schemeClr val="bg2">
                    <a:lumMod val="50000"/>
                  </a:schemeClr>
                </a:solidFill>
              </a:rPr>
              <a:t>di data certa</a:t>
            </a:r>
            <a:r>
              <a:rPr lang="it-IT" sz="5600" dirty="0">
                <a:solidFill>
                  <a:schemeClr val="bg2">
                    <a:lumMod val="50000"/>
                  </a:schemeClr>
                </a:solidFill>
              </a:rPr>
              <a:t> prevista dall’art.3, commi 1, 2, e 3, del decreto 21 luglio 2000, n.278, citato (Dm 31 Agosto 2007; </a:t>
            </a:r>
            <a:r>
              <a:rPr lang="it-IT" sz="5600" dirty="0">
                <a:solidFill>
                  <a:schemeClr val="bg2">
                    <a:lumMod val="50000"/>
                  </a:schemeClr>
                </a:solidFill>
                <a:hlinkClick r:id="rId6">
                  <a:extLst>
                    <a:ext uri="{A12FA001-AC4F-418D-AE19-62706E023703}">
                      <ahyp:hlinkClr xmlns:ahyp="http://schemas.microsoft.com/office/drawing/2018/hyperlinkcolor" val="tx"/>
                    </a:ext>
                  </a:extLst>
                </a:hlinkClick>
              </a:rPr>
              <a:t>Circolare Inps 26/2008</a:t>
            </a:r>
            <a:r>
              <a:rPr lang="it-IT" sz="5600" dirty="0">
                <a:solidFill>
                  <a:schemeClr val="bg2">
                    <a:lumMod val="50000"/>
                  </a:schemeClr>
                </a:solidFill>
              </a:rPr>
              <a:t>).</a:t>
            </a:r>
            <a:r>
              <a:rPr lang="it-IT" sz="5600" b="1" dirty="0">
                <a:solidFill>
                  <a:schemeClr val="bg2">
                    <a:lumMod val="50000"/>
                  </a:schemeClr>
                </a:solidFill>
              </a:rPr>
              <a:t> </a:t>
            </a:r>
            <a:endParaRPr lang="it-IT" sz="5600" dirty="0">
              <a:solidFill>
                <a:schemeClr val="bg2">
                  <a:lumMod val="50000"/>
                </a:schemeClr>
              </a:solidFill>
            </a:endParaRPr>
          </a:p>
          <a:p>
            <a:endParaRPr lang="it-IT" dirty="0"/>
          </a:p>
        </p:txBody>
      </p:sp>
      <p:sp>
        <p:nvSpPr>
          <p:cNvPr id="4" name="Segnaposto numero diapositiva 3">
            <a:extLst>
              <a:ext uri="{FF2B5EF4-FFF2-40B4-BE49-F238E27FC236}">
                <a16:creationId xmlns:a16="http://schemas.microsoft.com/office/drawing/2014/main" id="{D427348F-62CA-4FE2-8389-2E7494A02690}"/>
              </a:ext>
            </a:extLst>
          </p:cNvPr>
          <p:cNvSpPr>
            <a:spLocks noGrp="1"/>
          </p:cNvSpPr>
          <p:nvPr>
            <p:ph type="sldNum" sz="quarter" idx="12"/>
          </p:nvPr>
        </p:nvSpPr>
        <p:spPr/>
        <p:txBody>
          <a:bodyPr/>
          <a:lstStyle/>
          <a:p>
            <a:fld id="{507FEFA8-9CBB-45B9-95A8-3C179CC91CBA}" type="slidenum">
              <a:rPr lang="en-GB" smtClean="0"/>
              <a:pPr/>
              <a:t>18</a:t>
            </a:fld>
            <a:endParaRPr lang="en-GB" dirty="0"/>
          </a:p>
        </p:txBody>
      </p:sp>
    </p:spTree>
    <p:extLst>
      <p:ext uri="{BB962C8B-B14F-4D97-AF65-F5344CB8AC3E}">
        <p14:creationId xmlns:p14="http://schemas.microsoft.com/office/powerpoint/2010/main" val="456254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981200" y="1484784"/>
            <a:ext cx="8229600" cy="4536504"/>
          </a:xfrm>
        </p:spPr>
        <p:txBody>
          <a:bodyPr>
            <a:normAutofit fontScale="92500" lnSpcReduction="10000"/>
          </a:bodyPr>
          <a:lstStyle/>
          <a:p>
            <a:pPr algn="just"/>
            <a:r>
              <a:rPr lang="it-IT" sz="2600" dirty="0">
                <a:latin typeface="Comic Sans MS" panose="030F0702030302020204" pitchFamily="66" charset="0"/>
              </a:rPr>
              <a:t>I soggetti iscritti all’Inps possono riscattare, in tutto o in parte,  i periodi corrispondenti al servizio civile su base volontaria successivi al 1° gennaio 2009, sempreché gli stessi non siano già coperti da contribuzione non solo presso il Fondo cui è diretta la domanda stessa ma anche negli altri regimi previdenziali richiamati dalla norma di legge. </a:t>
            </a:r>
          </a:p>
          <a:p>
            <a:pPr algn="just"/>
            <a:r>
              <a:rPr lang="it-IT" sz="2600" dirty="0">
                <a:latin typeface="Comic Sans MS" panose="030F0702030302020204" pitchFamily="66" charset="0"/>
              </a:rPr>
              <a:t>La domanda deve essere corredata da autocertificazione resa ai sensi del D.P.R. n.445/2000 attestante il possesso dei requisiti richiesti dalla norma in esame, il progetto di servizio civile approvato, l’ente presso cui è stata svolta l’attività di servizio civile su base volontaria (Msg.014174/2009; n.9627/2012)</a:t>
            </a:r>
          </a:p>
          <a:p>
            <a:endParaRPr lang="it-IT" dirty="0"/>
          </a:p>
          <a:p>
            <a:endParaRPr lang="it-IT" dirty="0"/>
          </a:p>
        </p:txBody>
      </p:sp>
      <p:sp>
        <p:nvSpPr>
          <p:cNvPr id="3" name="Titolo 2"/>
          <p:cNvSpPr>
            <a:spLocks noGrp="1"/>
          </p:cNvSpPr>
          <p:nvPr>
            <p:ph type="title"/>
          </p:nvPr>
        </p:nvSpPr>
        <p:spPr>
          <a:xfrm>
            <a:off x="1991544" y="332656"/>
            <a:ext cx="8229600" cy="936104"/>
          </a:xfrm>
        </p:spPr>
        <p:txBody>
          <a:bodyPr>
            <a:noAutofit/>
          </a:bodyPr>
          <a:lstStyle/>
          <a:p>
            <a:r>
              <a:rPr lang="it-IT" sz="2400" dirty="0">
                <a:solidFill>
                  <a:srgbClr val="0070C0"/>
                </a:solidFill>
                <a:latin typeface="Comic Sans MS" panose="030F0702030302020204" pitchFamily="66" charset="0"/>
              </a:rPr>
              <a:t>Riscatto servizio civile su base volontaria (art.4, comma 2, del decreto n.185/2008, così come convertito in legge n.2/2009) </a:t>
            </a:r>
          </a:p>
        </p:txBody>
      </p:sp>
      <p:sp>
        <p:nvSpPr>
          <p:cNvPr id="4" name="Segnaposto numero diapositiva 3"/>
          <p:cNvSpPr>
            <a:spLocks noGrp="1"/>
          </p:cNvSpPr>
          <p:nvPr>
            <p:ph type="sldNum" sz="quarter" idx="12"/>
          </p:nvPr>
        </p:nvSpPr>
        <p:spPr/>
        <p:txBody>
          <a:bodyPr/>
          <a:lstStyle/>
          <a:p>
            <a:fld id="{B98C008E-7478-4FAC-98C7-5A066D10DFB7}" type="slidenum">
              <a:rPr lang="it-IT" smtClean="0"/>
              <a:pPr/>
              <a:t>19</a:t>
            </a:fld>
            <a:endParaRPr lang="it-IT"/>
          </a:p>
        </p:txBody>
      </p:sp>
      <p:sp>
        <p:nvSpPr>
          <p:cNvPr id="5" name="Segnaposto data 4"/>
          <p:cNvSpPr>
            <a:spLocks noGrp="1"/>
          </p:cNvSpPr>
          <p:nvPr>
            <p:ph type="dt" sz="half" idx="10"/>
          </p:nvPr>
        </p:nvSpPr>
        <p:spPr/>
        <p:txBody>
          <a:bodyPr/>
          <a:lstStyle/>
          <a:p>
            <a:r>
              <a:rPr lang="it-IT"/>
              <a:t>20/05/2015</a:t>
            </a:r>
          </a:p>
        </p:txBody>
      </p:sp>
      <p:sp>
        <p:nvSpPr>
          <p:cNvPr id="6" name="Segnaposto piè di pagina 5"/>
          <p:cNvSpPr>
            <a:spLocks noGrp="1"/>
          </p:cNvSpPr>
          <p:nvPr>
            <p:ph type="ftr" sz="quarter" idx="11"/>
          </p:nvPr>
        </p:nvSpPr>
        <p:spPr/>
        <p:txBody>
          <a:bodyPr/>
          <a:lstStyle/>
          <a:p>
            <a:r>
              <a:rPr lang="it-IT"/>
              <a:t>DC POSIZIONE ASSICURATIVA</a:t>
            </a:r>
          </a:p>
        </p:txBody>
      </p:sp>
    </p:spTree>
    <p:extLst>
      <p:ext uri="{BB962C8B-B14F-4D97-AF65-F5344CB8AC3E}">
        <p14:creationId xmlns:p14="http://schemas.microsoft.com/office/powerpoint/2010/main" val="360338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78771" y="1696855"/>
            <a:ext cx="12034458" cy="3995025"/>
          </a:xfrm>
        </p:spPr>
        <p:txBody>
          <a:bodyPr>
            <a:normAutofit/>
          </a:bodyPr>
          <a:lstStyle/>
          <a:p>
            <a:r>
              <a:rPr lang="it-IT" sz="2000" dirty="0">
                <a:solidFill>
                  <a:schemeClr val="bg2">
                    <a:lumMod val="50000"/>
                  </a:schemeClr>
                </a:solidFill>
              </a:rPr>
              <a:t>L'</a:t>
            </a:r>
            <a:r>
              <a:rPr lang="it-IT" sz="2000" dirty="0">
                <a:solidFill>
                  <a:schemeClr val="bg2">
                    <a:lumMod val="50000"/>
                  </a:schemeClr>
                </a:solidFill>
                <a:hlinkClick r:id="rId3">
                  <a:extLst>
                    <a:ext uri="{A12FA001-AC4F-418D-AE19-62706E023703}">
                      <ahyp:hlinkClr xmlns:ahyp="http://schemas.microsoft.com/office/drawing/2018/hyperlinkcolor" val="tx"/>
                    </a:ext>
                  </a:extLst>
                </a:hlinkClick>
              </a:rPr>
              <a:t>INPS - Gestione Dipendenti Pubblici</a:t>
            </a:r>
            <a:r>
              <a:rPr lang="it-IT" sz="2000" dirty="0">
                <a:solidFill>
                  <a:schemeClr val="bg2">
                    <a:lumMod val="50000"/>
                  </a:schemeClr>
                </a:solidFill>
              </a:rPr>
              <a:t>  governa l'intera operazione di popolamento della </a:t>
            </a:r>
            <a:r>
              <a:rPr lang="it-IT" sz="2000" b="1" dirty="0">
                <a:solidFill>
                  <a:schemeClr val="bg2">
                    <a:lumMod val="50000"/>
                  </a:schemeClr>
                </a:solidFill>
              </a:rPr>
              <a:t>Banca dati delle posizioni assicurative</a:t>
            </a:r>
            <a:r>
              <a:rPr lang="it-IT" sz="2000" dirty="0">
                <a:solidFill>
                  <a:schemeClr val="bg2">
                    <a:lumMod val="50000"/>
                  </a:schemeClr>
                </a:solidFill>
              </a:rPr>
              <a:t>. Ha quindi compiti di natura organizzativa, formativa e informatica.</a:t>
            </a:r>
          </a:p>
          <a:p>
            <a:r>
              <a:rPr lang="it-IT" sz="2000" dirty="0">
                <a:solidFill>
                  <a:schemeClr val="bg2">
                    <a:lumMod val="50000"/>
                  </a:schemeClr>
                </a:solidFill>
              </a:rPr>
              <a:t>Gli </a:t>
            </a:r>
            <a:r>
              <a:rPr lang="it-IT" sz="2000" b="1" dirty="0">
                <a:solidFill>
                  <a:schemeClr val="bg2">
                    <a:lumMod val="50000"/>
                  </a:schemeClr>
                </a:solidFill>
              </a:rPr>
              <a:t>enti </a:t>
            </a:r>
            <a:r>
              <a:rPr lang="it-IT" sz="2000" dirty="0">
                <a:solidFill>
                  <a:schemeClr val="bg2">
                    <a:lumMod val="50000"/>
                  </a:schemeClr>
                </a:solidFill>
              </a:rPr>
              <a:t>e le </a:t>
            </a:r>
            <a:r>
              <a:rPr lang="it-IT" sz="2000" b="1" dirty="0">
                <a:solidFill>
                  <a:schemeClr val="bg2">
                    <a:lumMod val="50000"/>
                  </a:schemeClr>
                </a:solidFill>
              </a:rPr>
              <a:t>amministrazioni pubbliche</a:t>
            </a:r>
            <a:r>
              <a:rPr lang="it-IT" sz="2000" dirty="0">
                <a:solidFill>
                  <a:schemeClr val="bg2">
                    <a:lumMod val="50000"/>
                  </a:schemeClr>
                </a:solidFill>
              </a:rPr>
              <a:t> e, nei casi previsti dalla legge, i </a:t>
            </a:r>
            <a:r>
              <a:rPr lang="it-IT" sz="2000" b="1" dirty="0">
                <a:solidFill>
                  <a:schemeClr val="bg2">
                    <a:lumMod val="50000"/>
                  </a:schemeClr>
                </a:solidFill>
              </a:rPr>
              <a:t>soggetti privati </a:t>
            </a:r>
            <a:r>
              <a:rPr lang="it-IT" sz="2000" dirty="0">
                <a:solidFill>
                  <a:schemeClr val="bg2">
                    <a:lumMod val="50000"/>
                  </a:schemeClr>
                </a:solidFill>
              </a:rPr>
              <a:t>obbligati ad aprire una posizione contributiva alla </a:t>
            </a:r>
            <a:r>
              <a:rPr lang="it-IT" sz="2000" b="1" dirty="0">
                <a:solidFill>
                  <a:schemeClr val="bg2">
                    <a:lumMod val="50000"/>
                  </a:schemeClr>
                </a:solidFill>
              </a:rPr>
              <a:t>Gestione Dipendenti Pubblici</a:t>
            </a:r>
            <a:r>
              <a:rPr lang="it-IT" sz="2000" dirty="0">
                <a:solidFill>
                  <a:schemeClr val="bg2">
                    <a:lumMod val="50000"/>
                  </a:schemeClr>
                </a:solidFill>
              </a:rPr>
              <a:t>, devono trasmettere una specifica </a:t>
            </a:r>
            <a:r>
              <a:rPr lang="it-IT" sz="2000" dirty="0">
                <a:solidFill>
                  <a:schemeClr val="bg2">
                    <a:lumMod val="50000"/>
                  </a:schemeClr>
                </a:solidFill>
                <a:hlinkClick r:id="rId4">
                  <a:extLst>
                    <a:ext uri="{A12FA001-AC4F-418D-AE19-62706E023703}">
                      <ahyp:hlinkClr xmlns:ahyp="http://schemas.microsoft.com/office/drawing/2018/hyperlinkcolor" val="tx"/>
                    </a:ext>
                  </a:extLst>
                </a:hlinkClick>
              </a:rPr>
              <a:t>richiesta di iscrizione</a:t>
            </a:r>
            <a:r>
              <a:rPr lang="it-IT" sz="2000" dirty="0">
                <a:solidFill>
                  <a:schemeClr val="bg2">
                    <a:lumMod val="50000"/>
                  </a:schemeClr>
                </a:solidFill>
              </a:rPr>
              <a:t> corredata degli </a:t>
            </a:r>
            <a:r>
              <a:rPr lang="it-IT" sz="2000" dirty="0">
                <a:solidFill>
                  <a:schemeClr val="bg2">
                    <a:lumMod val="50000"/>
                  </a:schemeClr>
                </a:solidFill>
                <a:hlinkClick r:id="rId5">
                  <a:extLst>
                    <a:ext uri="{A12FA001-AC4F-418D-AE19-62706E023703}">
                      <ahyp:hlinkClr xmlns:ahyp="http://schemas.microsoft.com/office/drawing/2018/hyperlinkcolor" val="tx"/>
                    </a:ext>
                  </a:extLst>
                </a:hlinkClick>
              </a:rPr>
              <a:t>elementi informativi</a:t>
            </a:r>
            <a:r>
              <a:rPr lang="it-IT" sz="2000" dirty="0">
                <a:solidFill>
                  <a:schemeClr val="bg2">
                    <a:lumMod val="50000"/>
                  </a:schemeClr>
                </a:solidFill>
              </a:rPr>
              <a:t> necessari.</a:t>
            </a:r>
          </a:p>
          <a:p>
            <a:r>
              <a:rPr lang="it-IT" sz="2000" dirty="0">
                <a:solidFill>
                  <a:schemeClr val="bg2">
                    <a:lumMod val="50000"/>
                  </a:schemeClr>
                </a:solidFill>
              </a:rPr>
              <a:t>L'</a:t>
            </a:r>
            <a:r>
              <a:rPr lang="it-IT" sz="2000" b="1" dirty="0">
                <a:solidFill>
                  <a:schemeClr val="bg2">
                    <a:lumMod val="50000"/>
                  </a:schemeClr>
                </a:solidFill>
              </a:rPr>
              <a:t>iscrizione</a:t>
            </a:r>
            <a:r>
              <a:rPr lang="it-IT" sz="2000" dirty="0">
                <a:solidFill>
                  <a:schemeClr val="bg2">
                    <a:lumMod val="50000"/>
                  </a:schemeClr>
                </a:solidFill>
              </a:rPr>
              <a:t> con il versamento dei relativi contributi può riguardare, oltre alle gestioni ai fini dei trattamenti pensionistici ( CTPS,  CPDEL,  CPUG,  CPI,  CPS) e ai fini del trattamento di fine servizio o rapporto (ENPAS, INADEL), anche la </a:t>
            </a:r>
            <a:r>
              <a:rPr lang="it-IT" sz="2000" dirty="0">
                <a:solidFill>
                  <a:schemeClr val="bg2">
                    <a:lumMod val="50000"/>
                  </a:schemeClr>
                </a:solidFill>
                <a:hlinkClick r:id="rId6">
                  <a:extLst>
                    <a:ext uri="{A12FA001-AC4F-418D-AE19-62706E023703}">
                      <ahyp:hlinkClr xmlns:ahyp="http://schemas.microsoft.com/office/drawing/2018/hyperlinkcolor" val="tx"/>
                    </a:ext>
                  </a:extLst>
                </a:hlinkClick>
              </a:rPr>
              <a:t>Gestione Unitaria delle prestazioni creditizie e sociali, l'Assistenza Magistrale (ENAM) e l'Assicurazione Sociale Vita (ENPDEP)</a:t>
            </a:r>
            <a:r>
              <a:rPr lang="it-IT" sz="2000" dirty="0">
                <a:solidFill>
                  <a:schemeClr val="bg2">
                    <a:lumMod val="50000"/>
                  </a:schemeClr>
                </a:solidFill>
              </a:rPr>
              <a:t>.</a:t>
            </a:r>
          </a:p>
        </p:txBody>
      </p:sp>
      <p:sp>
        <p:nvSpPr>
          <p:cNvPr id="4" name="Segnaposto numero diapositiva 3">
            <a:extLst>
              <a:ext uri="{FF2B5EF4-FFF2-40B4-BE49-F238E27FC236}">
                <a16:creationId xmlns:a16="http://schemas.microsoft.com/office/drawing/2014/main" id="{5C44C631-06B7-47F3-ABA8-1F71F965BE67}"/>
              </a:ext>
            </a:extLst>
          </p:cNvPr>
          <p:cNvSpPr>
            <a:spLocks noGrp="1"/>
          </p:cNvSpPr>
          <p:nvPr>
            <p:ph type="sldNum" sz="quarter" idx="12"/>
          </p:nvPr>
        </p:nvSpPr>
        <p:spPr/>
        <p:txBody>
          <a:bodyPr/>
          <a:lstStyle/>
          <a:p>
            <a:fld id="{507FEFA8-9CBB-45B9-95A8-3C179CC91CBA}" type="slidenum">
              <a:rPr lang="en-GB" smtClean="0"/>
              <a:pPr/>
              <a:t>2</a:t>
            </a:fld>
            <a:endParaRPr lang="en-GB" dirty="0"/>
          </a:p>
        </p:txBody>
      </p:sp>
      <p:cxnSp>
        <p:nvCxnSpPr>
          <p:cNvPr id="6" name="Straight Connector 5">
            <a:extLst>
              <a:ext uri="{FF2B5EF4-FFF2-40B4-BE49-F238E27FC236}">
                <a16:creationId xmlns:a16="http://schemas.microsoft.com/office/drawing/2014/main" id="{8E6DD2E9-18C0-4C0D-AF34-9B20581443A8}"/>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A0EDD21A-7C1B-46D1-8394-D3CD517D46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DB20F87-04C5-45BE-9511-EB92AEC63B6D}"/>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pic>
        <p:nvPicPr>
          <p:cNvPr id="5" name="Immagine 4">
            <a:extLst>
              <a:ext uri="{FF2B5EF4-FFF2-40B4-BE49-F238E27FC236}">
                <a16:creationId xmlns:a16="http://schemas.microsoft.com/office/drawing/2014/main" id="{AEE276AA-E2B5-4331-BDC0-6AA6460CBE56}"/>
              </a:ext>
            </a:extLst>
          </p:cNvPr>
          <p:cNvPicPr>
            <a:picLocks noChangeAspect="1"/>
          </p:cNvPicPr>
          <p:nvPr/>
        </p:nvPicPr>
        <p:blipFill>
          <a:blip r:embed="rId8" cstate="print"/>
          <a:stretch>
            <a:fillRect/>
          </a:stretch>
        </p:blipFill>
        <p:spPr>
          <a:xfrm>
            <a:off x="78771" y="-7459"/>
            <a:ext cx="12192000" cy="1608729"/>
          </a:xfrm>
          <a:prstGeom prst="rect">
            <a:avLst/>
          </a:prstGeom>
        </p:spPr>
      </p:pic>
    </p:spTree>
    <p:extLst>
      <p:ext uri="{BB962C8B-B14F-4D97-AF65-F5344CB8AC3E}">
        <p14:creationId xmlns:p14="http://schemas.microsoft.com/office/powerpoint/2010/main" val="202702073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981200" y="1268761"/>
            <a:ext cx="8229600" cy="4738531"/>
          </a:xfrm>
        </p:spPr>
        <p:txBody>
          <a:bodyPr>
            <a:normAutofit fontScale="77500" lnSpcReduction="20000"/>
          </a:bodyPr>
          <a:lstStyle/>
          <a:p>
            <a:pPr algn="just"/>
            <a:r>
              <a:rPr lang="it-IT" dirty="0">
                <a:latin typeface="Comic Sans MS" panose="030F0702030302020204" pitchFamily="66" charset="0"/>
              </a:rPr>
              <a:t>I dipendenti di datori di lavoro pubblici o privati, che abbiano almeno cinque anni di anzianità di servizio presso la stessa azienda o amministrazione, possono richiedere una sospensione del rapporto di lavoro per congedi per la formazione per un periodo non superiore ad undici mesi, continuativo o frazionato, nell'arco dell'intera vita lavorativa.</a:t>
            </a:r>
          </a:p>
          <a:p>
            <a:pPr algn="just"/>
            <a:r>
              <a:rPr lang="it-IT" dirty="0">
                <a:latin typeface="Comic Sans MS" panose="030F0702030302020204" pitchFamily="66" charset="0"/>
              </a:rPr>
              <a:t>Per «congedo per la formazione» si intende quello finalizzato al completamento della scuola dell'obbligo, al conseguimento del titolo di studio di secondo grado, del diploma universitario o di laurea, alla partecipazione ad attività formative diverse da quelle poste in essere o finanziate dal datore di lavoro. </a:t>
            </a:r>
          </a:p>
          <a:p>
            <a:pPr algn="just"/>
            <a:r>
              <a:rPr lang="it-IT" dirty="0">
                <a:latin typeface="Comic Sans MS" panose="030F0702030302020204" pitchFamily="66" charset="0"/>
              </a:rPr>
              <a:t>La domanda deve essere corredata da  documentazione relativa alla concessione e fruizione del congedo in parola e da autocertificazione resa ai sensi del D.P.R. n.445/2000 attestante il possesso dei requisiti richiesti dalla norma in esame, il tipo e la finalità del congedo fruito.</a:t>
            </a:r>
          </a:p>
          <a:p>
            <a:endParaRPr lang="it-IT" dirty="0"/>
          </a:p>
          <a:p>
            <a:endParaRPr lang="it-IT" dirty="0"/>
          </a:p>
        </p:txBody>
      </p:sp>
      <p:sp>
        <p:nvSpPr>
          <p:cNvPr id="3" name="Titolo 2"/>
          <p:cNvSpPr>
            <a:spLocks noGrp="1"/>
          </p:cNvSpPr>
          <p:nvPr>
            <p:ph type="title"/>
          </p:nvPr>
        </p:nvSpPr>
        <p:spPr>
          <a:xfrm>
            <a:off x="1981200" y="274638"/>
            <a:ext cx="8229600" cy="850106"/>
          </a:xfrm>
        </p:spPr>
        <p:txBody>
          <a:bodyPr>
            <a:noAutofit/>
          </a:bodyPr>
          <a:lstStyle/>
          <a:p>
            <a:r>
              <a:rPr lang="it-IT" sz="2400" dirty="0">
                <a:solidFill>
                  <a:srgbClr val="0070C0"/>
                </a:solidFill>
                <a:latin typeface="Comic Sans MS" panose="030F0702030302020204" pitchFamily="66" charset="0"/>
              </a:rPr>
              <a:t>Riscatto del periodo di congedo per la formazione (art.5, comma 5, legge n.53/2000)</a:t>
            </a:r>
            <a:br>
              <a:rPr lang="it-IT" sz="2400" dirty="0">
                <a:latin typeface="Comic Sans MS" panose="030F0702030302020204" pitchFamily="66" charset="0"/>
              </a:rPr>
            </a:br>
            <a:endParaRPr lang="it-IT" sz="2400" dirty="0">
              <a:latin typeface="Comic Sans MS" panose="030F0702030302020204" pitchFamily="66" charset="0"/>
            </a:endParaRPr>
          </a:p>
        </p:txBody>
      </p:sp>
      <p:sp>
        <p:nvSpPr>
          <p:cNvPr id="4" name="Segnaposto numero diapositiva 3"/>
          <p:cNvSpPr>
            <a:spLocks noGrp="1"/>
          </p:cNvSpPr>
          <p:nvPr>
            <p:ph type="sldNum" sz="quarter" idx="12"/>
          </p:nvPr>
        </p:nvSpPr>
        <p:spPr/>
        <p:txBody>
          <a:bodyPr/>
          <a:lstStyle/>
          <a:p>
            <a:fld id="{B98C008E-7478-4FAC-98C7-5A066D10DFB7}" type="slidenum">
              <a:rPr lang="it-IT" smtClean="0"/>
              <a:pPr/>
              <a:t>20</a:t>
            </a:fld>
            <a:endParaRPr lang="it-IT"/>
          </a:p>
        </p:txBody>
      </p:sp>
      <p:sp>
        <p:nvSpPr>
          <p:cNvPr id="5" name="Segnaposto data 4"/>
          <p:cNvSpPr>
            <a:spLocks noGrp="1"/>
          </p:cNvSpPr>
          <p:nvPr>
            <p:ph type="dt" sz="half" idx="10"/>
          </p:nvPr>
        </p:nvSpPr>
        <p:spPr/>
        <p:txBody>
          <a:bodyPr/>
          <a:lstStyle/>
          <a:p>
            <a:r>
              <a:rPr lang="it-IT"/>
              <a:t>20/05/2015</a:t>
            </a:r>
          </a:p>
        </p:txBody>
      </p:sp>
      <p:sp>
        <p:nvSpPr>
          <p:cNvPr id="6" name="Segnaposto piè di pagina 5"/>
          <p:cNvSpPr>
            <a:spLocks noGrp="1"/>
          </p:cNvSpPr>
          <p:nvPr>
            <p:ph type="ftr" sz="quarter" idx="11"/>
          </p:nvPr>
        </p:nvSpPr>
        <p:spPr/>
        <p:txBody>
          <a:bodyPr/>
          <a:lstStyle/>
          <a:p>
            <a:r>
              <a:rPr lang="it-IT"/>
              <a:t>DC POSIZIONE ASSICURATIVA</a:t>
            </a:r>
          </a:p>
        </p:txBody>
      </p:sp>
    </p:spTree>
    <p:extLst>
      <p:ext uri="{BB962C8B-B14F-4D97-AF65-F5344CB8AC3E}">
        <p14:creationId xmlns:p14="http://schemas.microsoft.com/office/powerpoint/2010/main" val="1827942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825625"/>
            <a:ext cx="10515600" cy="3866255"/>
          </a:xfrm>
        </p:spPr>
        <p:txBody>
          <a:bodyPr/>
          <a:lstStyle/>
          <a:p>
            <a:r>
              <a:rPr lang="en-GB" dirty="0"/>
              <a:t>[Inserire testo (preferibilmente elenco puntato)]</a:t>
            </a:r>
          </a:p>
        </p:txBody>
      </p:sp>
      <p:cxnSp>
        <p:nvCxnSpPr>
          <p:cNvPr id="6" name="Straight Connector 5">
            <a:extLst>
              <a:ext uri="{FF2B5EF4-FFF2-40B4-BE49-F238E27FC236}">
                <a16:creationId xmlns:a16="http://schemas.microsoft.com/office/drawing/2014/main" id="{897C6B97-8149-496F-8BB4-BE3B340DB76B}"/>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8FC175FD-80B4-4B0D-9F31-75CF9E92AB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338A977-2A8F-4748-874E-C13A2C44B27C}"/>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F72C4EE9-DDD5-4F37-9142-7CF54E5FB247}"/>
              </a:ext>
            </a:extLst>
          </p:cNvPr>
          <p:cNvSpPr>
            <a:spLocks noGrp="1"/>
          </p:cNvSpPr>
          <p:nvPr>
            <p:ph type="sldNum" sz="quarter" idx="12"/>
          </p:nvPr>
        </p:nvSpPr>
        <p:spPr/>
        <p:txBody>
          <a:bodyPr/>
          <a:lstStyle/>
          <a:p>
            <a:fld id="{507FEFA8-9CBB-45B9-95A8-3C179CC91CBA}" type="slidenum">
              <a:rPr lang="en-GB" smtClean="0"/>
              <a:pPr/>
              <a:t>21</a:t>
            </a:fld>
            <a:endParaRPr lang="en-GB" dirty="0"/>
          </a:p>
        </p:txBody>
      </p:sp>
      <p:pic>
        <p:nvPicPr>
          <p:cNvPr id="10" name="Immagine 9">
            <a:extLst>
              <a:ext uri="{FF2B5EF4-FFF2-40B4-BE49-F238E27FC236}">
                <a16:creationId xmlns:a16="http://schemas.microsoft.com/office/drawing/2014/main" id="{175E1EA1-8B58-4C70-9093-E8BBB9CB75B4}"/>
              </a:ext>
            </a:extLst>
          </p:cNvPr>
          <p:cNvPicPr>
            <a:picLocks noChangeAspect="1"/>
          </p:cNvPicPr>
          <p:nvPr/>
        </p:nvPicPr>
        <p:blipFill>
          <a:blip r:embed="rId3" cstate="print"/>
          <a:stretch>
            <a:fillRect/>
          </a:stretch>
        </p:blipFill>
        <p:spPr>
          <a:xfrm>
            <a:off x="246576" y="790575"/>
            <a:ext cx="11821599" cy="4091667"/>
          </a:xfrm>
          <a:prstGeom prst="rect">
            <a:avLst/>
          </a:prstGeom>
        </p:spPr>
      </p:pic>
    </p:spTree>
    <p:extLst>
      <p:ext uri="{BB962C8B-B14F-4D97-AF65-F5344CB8AC3E}">
        <p14:creationId xmlns:p14="http://schemas.microsoft.com/office/powerpoint/2010/main" val="3997064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contenuto 9">
            <a:extLst>
              <a:ext uri="{FF2B5EF4-FFF2-40B4-BE49-F238E27FC236}">
                <a16:creationId xmlns:a16="http://schemas.microsoft.com/office/drawing/2014/main" id="{F09350AD-B5C9-4A67-9F57-3A4DBF34EB81}"/>
              </a:ext>
            </a:extLst>
          </p:cNvPr>
          <p:cNvPicPr>
            <a:picLocks noGrp="1" noChangeAspect="1"/>
          </p:cNvPicPr>
          <p:nvPr>
            <p:ph idx="1"/>
          </p:nvPr>
        </p:nvPicPr>
        <p:blipFill>
          <a:blip r:embed="rId2" cstate="print"/>
          <a:stretch>
            <a:fillRect/>
          </a:stretch>
        </p:blipFill>
        <p:spPr>
          <a:xfrm>
            <a:off x="246577" y="136525"/>
            <a:ext cx="11866652" cy="5554663"/>
          </a:xfrm>
          <a:prstGeom prst="rect">
            <a:avLst/>
          </a:prstGeom>
        </p:spPr>
      </p:pic>
      <p:cxnSp>
        <p:nvCxnSpPr>
          <p:cNvPr id="4" name="Straight Connector 3">
            <a:extLst>
              <a:ext uri="{FF2B5EF4-FFF2-40B4-BE49-F238E27FC236}">
                <a16:creationId xmlns:a16="http://schemas.microsoft.com/office/drawing/2014/main" id="{E21FA029-E42A-4C0F-BD11-CDFD82EFBA63}"/>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2" descr="Immagine correlata">
            <a:extLst>
              <a:ext uri="{FF2B5EF4-FFF2-40B4-BE49-F238E27FC236}">
                <a16:creationId xmlns:a16="http://schemas.microsoft.com/office/drawing/2014/main" id="{2FA3496A-8438-4E78-8917-2F4EA88E0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6BE3DCC-DB42-40C6-9955-4AD3C10F1485}"/>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6" name="Segnaposto numero diapositiva 5">
            <a:extLst>
              <a:ext uri="{FF2B5EF4-FFF2-40B4-BE49-F238E27FC236}">
                <a16:creationId xmlns:a16="http://schemas.microsoft.com/office/drawing/2014/main" id="{1BEC1AF9-A4D5-4281-85DB-A75348B04D85}"/>
              </a:ext>
            </a:extLst>
          </p:cNvPr>
          <p:cNvSpPr>
            <a:spLocks noGrp="1"/>
          </p:cNvSpPr>
          <p:nvPr>
            <p:ph type="sldNum" sz="quarter" idx="12"/>
          </p:nvPr>
        </p:nvSpPr>
        <p:spPr/>
        <p:txBody>
          <a:bodyPr/>
          <a:lstStyle/>
          <a:p>
            <a:fld id="{507FEFA8-9CBB-45B9-95A8-3C179CC91CBA}" type="slidenum">
              <a:rPr lang="en-GB" smtClean="0"/>
              <a:pPr/>
              <a:t>22</a:t>
            </a:fld>
            <a:endParaRPr lang="en-GB" dirty="0"/>
          </a:p>
        </p:txBody>
      </p:sp>
    </p:spTree>
    <p:extLst>
      <p:ext uri="{BB962C8B-B14F-4D97-AF65-F5344CB8AC3E}">
        <p14:creationId xmlns:p14="http://schemas.microsoft.com/office/powerpoint/2010/main" val="2207682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1D51E-5A23-4155-A388-A1B785C6BEC6}"/>
              </a:ext>
            </a:extLst>
          </p:cNvPr>
          <p:cNvSpPr>
            <a:spLocks noGrp="1"/>
          </p:cNvSpPr>
          <p:nvPr>
            <p:ph type="title"/>
          </p:nvPr>
        </p:nvSpPr>
        <p:spPr/>
        <p:txBody>
          <a:bodyPr>
            <a:noAutofit/>
          </a:bodyPr>
          <a:lstStyle/>
          <a:p>
            <a:r>
              <a:rPr lang="it-IT" sz="2800" b="1" dirty="0">
                <a:solidFill>
                  <a:schemeClr val="bg2">
                    <a:lumMod val="75000"/>
                  </a:schemeClr>
                </a:solidFill>
              </a:rPr>
              <a:t>Le novità apportate dalla legge di conversione del DL 4/2019 sono state illustrate ieri dall'ente previdenziale nella Circolare 106/2019</a:t>
            </a:r>
            <a:endParaRPr lang="it-IT" sz="2800" dirty="0">
              <a:solidFill>
                <a:schemeClr val="bg2">
                  <a:lumMod val="75000"/>
                </a:schemeClr>
              </a:solidFill>
            </a:endParaRPr>
          </a:p>
        </p:txBody>
      </p:sp>
      <p:sp>
        <p:nvSpPr>
          <p:cNvPr id="3" name="Segnaposto contenuto 2">
            <a:extLst>
              <a:ext uri="{FF2B5EF4-FFF2-40B4-BE49-F238E27FC236}">
                <a16:creationId xmlns:a16="http://schemas.microsoft.com/office/drawing/2014/main" id="{7B4AA7DA-1322-4353-952A-E44063A6C9DE}"/>
              </a:ext>
            </a:extLst>
          </p:cNvPr>
          <p:cNvSpPr>
            <a:spLocks noGrp="1"/>
          </p:cNvSpPr>
          <p:nvPr>
            <p:ph idx="1"/>
          </p:nvPr>
        </p:nvSpPr>
        <p:spPr>
          <a:xfrm>
            <a:off x="274320" y="1452880"/>
            <a:ext cx="11765280" cy="5039995"/>
          </a:xfrm>
        </p:spPr>
        <p:txBody>
          <a:bodyPr>
            <a:normAutofit fontScale="77500" lnSpcReduction="20000"/>
          </a:bodyPr>
          <a:lstStyle/>
          <a:p>
            <a:r>
              <a:rPr lang="it-IT" dirty="0"/>
              <a:t>Si estende la facoltà di riscattare con oneri agevolati il corso di studi universitari. Con l'entrata in vigore della legge 26/2019 di conversione del DL 4/2019 la facoltà può essere esercitata anche dagli assicurati che abbiano compiuto o superato i 45 anni a condizione che il periodo di studi da valorizzare si collochi in periodi che ricadono nel </a:t>
            </a:r>
            <a:r>
              <a:rPr lang="it-IT" dirty="0">
                <a:hlinkClick r:id="rId2" tooltip="Approfondisci nel dizionario il sistema di calcolo contributivo"/>
              </a:rPr>
              <a:t>sistema contributivo</a:t>
            </a:r>
            <a:r>
              <a:rPr lang="it-IT" dirty="0"/>
              <a:t>. Le indicazioni le fornisce l'Inps con la </a:t>
            </a:r>
            <a:r>
              <a:rPr lang="it-IT" b="1" dirty="0"/>
              <a:t>Circolare numero 106/2019</a:t>
            </a:r>
            <a:r>
              <a:rPr lang="it-IT" dirty="0"/>
              <a:t> pubblicata ieri dall'ente previdenziale a ricezione delle modifiche normative apportate dalla legge di conversione 26/2019.</a:t>
            </a:r>
          </a:p>
          <a:p>
            <a:r>
              <a:rPr lang="it-IT" b="1" dirty="0"/>
              <a:t>La novità è una scelta dell'assicurato</a:t>
            </a:r>
            <a:br>
              <a:rPr lang="it-IT" b="1" dirty="0"/>
            </a:br>
            <a:endParaRPr lang="it-IT" b="1" dirty="0"/>
          </a:p>
          <a:p>
            <a:r>
              <a:rPr lang="it-IT" dirty="0"/>
              <a:t>Il comma 6 dell'art. 20 del dl 4/2019 consente il recupero degli studi universitari, successivi al 31 dicembre 1995 (da valutare con il sistema di calcolo contributivo) attraverso il versamento di un contributo, per ogni anno da riscattare, pari al 33% del livello minimo imponibile annuo stabilito per gli iscritti alla gestione commercianti (15.878 euro), </a:t>
            </a:r>
            <a:r>
              <a:rPr lang="it-IT" b="1" dirty="0"/>
              <a:t>ovvero 5.239,74€ per ogni anno da valorizzare</a:t>
            </a:r>
            <a:r>
              <a:rPr lang="it-IT" dirty="0"/>
              <a:t>. Il nuovo sistema di computo dell'onere è comunque una facoltà; ove lo desideri l'assicurato può continuare ad utilizzare il precedente meccanismo (art. 2, co. 5 del </a:t>
            </a:r>
            <a:r>
              <a:rPr lang="it-IT" dirty="0">
                <a:hlinkClick r:id="rId3" tooltip="Vai al testo del Dlgs 184/1997"/>
              </a:rPr>
              <a:t>Dlgs 184/1997</a:t>
            </a:r>
            <a:r>
              <a:rPr lang="it-IT" dirty="0"/>
              <a:t>) che prevede un calcolo dell'onere commisurato alla retribuzione percepita nei dodici mesi meno remoti rispetto alla data della domanda moltiplicato per l'aliquota contributiva di finanziamento vigente nel regime ove il riscatto opera alla data di presentazione della domanda).</a:t>
            </a:r>
          </a:p>
          <a:p>
            <a:r>
              <a:rPr lang="it-IT" b="1" dirty="0"/>
              <a:t>Ammessi anche soggetti nel sistema misto</a:t>
            </a:r>
          </a:p>
          <a:p>
            <a:endParaRPr lang="it-IT" dirty="0"/>
          </a:p>
        </p:txBody>
      </p:sp>
      <p:sp>
        <p:nvSpPr>
          <p:cNvPr id="4" name="Segnaposto numero diapositiva 3">
            <a:extLst>
              <a:ext uri="{FF2B5EF4-FFF2-40B4-BE49-F238E27FC236}">
                <a16:creationId xmlns:a16="http://schemas.microsoft.com/office/drawing/2014/main" id="{0A9759D5-1C5D-46F1-B081-939C6595BE87}"/>
              </a:ext>
            </a:extLst>
          </p:cNvPr>
          <p:cNvSpPr>
            <a:spLocks noGrp="1"/>
          </p:cNvSpPr>
          <p:nvPr>
            <p:ph type="sldNum" sz="quarter" idx="12"/>
          </p:nvPr>
        </p:nvSpPr>
        <p:spPr/>
        <p:txBody>
          <a:bodyPr/>
          <a:lstStyle/>
          <a:p>
            <a:fld id="{507FEFA8-9CBB-45B9-95A8-3C179CC91CBA}" type="slidenum">
              <a:rPr lang="en-GB" smtClean="0"/>
              <a:pPr/>
              <a:t>23</a:t>
            </a:fld>
            <a:endParaRPr lang="en-GB" dirty="0"/>
          </a:p>
        </p:txBody>
      </p:sp>
    </p:spTree>
    <p:extLst>
      <p:ext uri="{BB962C8B-B14F-4D97-AF65-F5344CB8AC3E}">
        <p14:creationId xmlns:p14="http://schemas.microsoft.com/office/powerpoint/2010/main" val="4207024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E1D51E-5A23-4155-A388-A1B785C6BEC6}"/>
              </a:ext>
            </a:extLst>
          </p:cNvPr>
          <p:cNvSpPr>
            <a:spLocks noGrp="1"/>
          </p:cNvSpPr>
          <p:nvPr>
            <p:ph type="title"/>
          </p:nvPr>
        </p:nvSpPr>
        <p:spPr/>
        <p:txBody>
          <a:bodyPr>
            <a:noAutofit/>
          </a:bodyPr>
          <a:lstStyle/>
          <a:p>
            <a:r>
              <a:rPr lang="it-IT" sz="2800" b="1" dirty="0">
                <a:solidFill>
                  <a:schemeClr val="bg2">
                    <a:lumMod val="75000"/>
                  </a:schemeClr>
                </a:solidFill>
              </a:rPr>
              <a:t>Le novità apportate dalla legge di conversione del DL 4/2019 sono state illustrate ieri dall'ente previdenziale nella Circolare 106/2019</a:t>
            </a:r>
            <a:endParaRPr lang="it-IT" sz="2800" dirty="0">
              <a:solidFill>
                <a:schemeClr val="bg2">
                  <a:lumMod val="75000"/>
                </a:schemeClr>
              </a:solidFill>
            </a:endParaRPr>
          </a:p>
        </p:txBody>
      </p:sp>
      <p:sp>
        <p:nvSpPr>
          <p:cNvPr id="3" name="Segnaposto contenuto 2">
            <a:extLst>
              <a:ext uri="{FF2B5EF4-FFF2-40B4-BE49-F238E27FC236}">
                <a16:creationId xmlns:a16="http://schemas.microsoft.com/office/drawing/2014/main" id="{7B4AA7DA-1322-4353-952A-E44063A6C9DE}"/>
              </a:ext>
            </a:extLst>
          </p:cNvPr>
          <p:cNvSpPr>
            <a:spLocks noGrp="1"/>
          </p:cNvSpPr>
          <p:nvPr>
            <p:ph idx="1"/>
          </p:nvPr>
        </p:nvSpPr>
        <p:spPr>
          <a:xfrm>
            <a:off x="274320" y="1452880"/>
            <a:ext cx="11765280" cy="5039995"/>
          </a:xfrm>
        </p:spPr>
        <p:txBody>
          <a:bodyPr>
            <a:normAutofit fontScale="70000" lnSpcReduction="20000"/>
          </a:bodyPr>
          <a:lstStyle/>
          <a:p>
            <a:r>
              <a:rPr lang="it-IT" dirty="0"/>
              <a:t>Nel documento di rito l'ente fornisce peraltro alcuni chiarimenti. In primo luogo, come più volte anticipato sulle pagine di questa rivista, la facoltà </a:t>
            </a:r>
            <a:r>
              <a:rPr lang="it-IT" b="1" dirty="0"/>
              <a:t>non richiede l'assenza di contribuzione al 31 dicembre 1995</a:t>
            </a:r>
            <a:r>
              <a:rPr lang="it-IT" dirty="0"/>
              <a:t> (a differenza di quanto previsto, invece, per l'esercizio della cd. </a:t>
            </a:r>
            <a:r>
              <a:rPr lang="it-IT" dirty="0">
                <a:hlinkClick r:id="rId2" tooltip="Vai all'approfondimento relativo alla cd. pace contributiva"/>
              </a:rPr>
              <a:t>pace contributiva</a:t>
            </a:r>
            <a:r>
              <a:rPr lang="it-IT" dirty="0"/>
              <a:t>). Per cui può essere attivato anche dai soggetti nel sistema misto. Inoltre nel caso in cui parte del periodo da riscattare sia collocato prima del 31.12.1995 l'onere riferito a tale periodo sarà determinato con il sistema della </a:t>
            </a:r>
            <a:r>
              <a:rPr lang="it-IT" b="1" dirty="0">
                <a:hlinkClick r:id="rId3" tooltip="Approfondisci nel dizionario la riserva matematica"/>
              </a:rPr>
              <a:t>riserva matematica</a:t>
            </a:r>
            <a:r>
              <a:rPr lang="it-IT" b="1" dirty="0"/>
              <a:t> </a:t>
            </a:r>
            <a:r>
              <a:rPr lang="it-IT" dirty="0"/>
              <a:t>mentre quello successivo a scelta, o con i criteri sopra menzionati di cui all'articolo 2, co. 5 del </a:t>
            </a:r>
            <a:r>
              <a:rPr lang="it-IT" dirty="0">
                <a:hlinkClick r:id="rId4" tooltip="Vai al testo del Dlgs 184/1997"/>
              </a:rPr>
              <a:t>Dlgs 184/1997</a:t>
            </a:r>
            <a:r>
              <a:rPr lang="it-IT" dirty="0"/>
              <a:t> oppure con quelli agevolati introdotti dalla novella legislativa di cui al Dl 4/2019. L'onere complessivo, in tali casi, sarà composto dalla somma dei due calcoli.</a:t>
            </a:r>
          </a:p>
          <a:p>
            <a:r>
              <a:rPr lang="it-IT" b="1" dirty="0"/>
              <a:t>L'utilità del periodo riscattato . I</a:t>
            </a:r>
            <a:r>
              <a:rPr lang="it-IT" dirty="0"/>
              <a:t>l periodo riscattato è utile tanto ai fini </a:t>
            </a:r>
            <a:r>
              <a:rPr lang="it-IT" b="1" dirty="0"/>
              <a:t>del diritto alla pensione che alla determinazione della sua misura</a:t>
            </a:r>
            <a:r>
              <a:rPr lang="it-IT" dirty="0"/>
              <a:t>. A tal riguardo il documento chiarisce che ancorché il DL 4/2019 non lo preveda espressamente il periodo riscattato con oneri agevolati gode dello stesso trattamento riservato al riscatto ordinario dall'articolo 5, co. 5-ter del </a:t>
            </a:r>
            <a:r>
              <a:rPr lang="it-IT" dirty="0">
                <a:hlinkClick r:id="rId4" tooltip="Vai al testo del Dlgs 184/1997"/>
              </a:rPr>
              <a:t>Dlgs 184/1997</a:t>
            </a:r>
            <a:r>
              <a:rPr lang="it-IT" dirty="0"/>
              <a:t> con il quale il legislatore stabilì, in deroga a quanto previsto dall'articolo 1, comma 7, della legge 8 agosto 1995, n. 335, che tali periodi siano utili ai fini del raggiungimento del diritto a pensione. Considerato che la ratio dell’intervento disposto dal D.L. n. 4/2019 è quella di rendere più sostenibile, e quindi più accessibile, il riscatto in argomento e non di modificare la funzione e gli effetti tipici dell’istituto, l'Inps precisa </a:t>
            </a:r>
            <a:r>
              <a:rPr lang="it-IT" b="1" dirty="0"/>
              <a:t>che anche i periodi riscattati con oneri agevolati, sono utili al conseguimento del diritto a pensione. </a:t>
            </a:r>
            <a:endParaRPr lang="it-IT" dirty="0"/>
          </a:p>
          <a:p>
            <a:r>
              <a:rPr lang="it-IT" dirty="0">
                <a:solidFill>
                  <a:srgbClr val="FF0000"/>
                </a:solidFill>
              </a:rPr>
              <a:t>Dal punto di vista fiscale l'operazione "riscatto agevolato" </a:t>
            </a:r>
            <a:r>
              <a:rPr lang="it-IT" b="1" dirty="0">
                <a:solidFill>
                  <a:srgbClr val="FF0000"/>
                </a:solidFill>
              </a:rPr>
              <a:t>non gode dei benefici previsti per la </a:t>
            </a:r>
            <a:r>
              <a:rPr lang="it-IT" b="1" dirty="0">
                <a:solidFill>
                  <a:srgbClr val="FF0000"/>
                </a:solidFill>
                <a:hlinkClick r:id="rId2" tooltip="Vai all'approfondimento relativo alla cd. pace contributiva"/>
              </a:rPr>
              <a:t>pace contributiva</a:t>
            </a:r>
            <a:r>
              <a:rPr lang="it-IT" dirty="0">
                <a:solidFill>
                  <a:srgbClr val="FF0000"/>
                </a:solidFill>
              </a:rPr>
              <a:t> (cioè l'abbattimento del 50% dell'onere sostenuto). Per cui l'onere, al pari dei riscatti "tradizionali", resta deducibile dal reddito oppure, se esercitato dal genitore per conto del figlio a carico, è detraibile dall'imposta lorda nella misura del 19% del suo ammontare.</a:t>
            </a:r>
          </a:p>
          <a:p>
            <a:endParaRPr lang="it-IT" dirty="0"/>
          </a:p>
        </p:txBody>
      </p:sp>
      <p:sp>
        <p:nvSpPr>
          <p:cNvPr id="4" name="Segnaposto numero diapositiva 3">
            <a:extLst>
              <a:ext uri="{FF2B5EF4-FFF2-40B4-BE49-F238E27FC236}">
                <a16:creationId xmlns:a16="http://schemas.microsoft.com/office/drawing/2014/main" id="{0A9759D5-1C5D-46F1-B081-939C6595BE87}"/>
              </a:ext>
            </a:extLst>
          </p:cNvPr>
          <p:cNvSpPr>
            <a:spLocks noGrp="1"/>
          </p:cNvSpPr>
          <p:nvPr>
            <p:ph type="sldNum" sz="quarter" idx="12"/>
          </p:nvPr>
        </p:nvSpPr>
        <p:spPr/>
        <p:txBody>
          <a:bodyPr/>
          <a:lstStyle/>
          <a:p>
            <a:fld id="{507FEFA8-9CBB-45B9-95A8-3C179CC91CBA}" type="slidenum">
              <a:rPr lang="en-GB" smtClean="0"/>
              <a:pPr/>
              <a:t>24</a:t>
            </a:fld>
            <a:endParaRPr lang="en-GB" dirty="0"/>
          </a:p>
        </p:txBody>
      </p:sp>
    </p:spTree>
    <p:extLst>
      <p:ext uri="{BB962C8B-B14F-4D97-AF65-F5344CB8AC3E}">
        <p14:creationId xmlns:p14="http://schemas.microsoft.com/office/powerpoint/2010/main" val="4207024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3120" y="416493"/>
            <a:ext cx="11155680" cy="5275387"/>
          </a:xfrm>
        </p:spPr>
        <p:txBody>
          <a:bodyPr>
            <a:normAutofit fontScale="25000" lnSpcReduction="20000"/>
          </a:bodyPr>
          <a:lstStyle/>
          <a:p>
            <a:pPr algn="just"/>
            <a:r>
              <a:rPr lang="it-IT" sz="7200" dirty="0"/>
              <a:t>E' possibile riscattare con il </a:t>
            </a:r>
            <a:r>
              <a:rPr lang="it-IT" sz="7200" u="sng" dirty="0">
                <a:hlinkClick r:id="rId2" tooltip="Approfondisci nel dizionario il sistema di calcolo contributivo"/>
              </a:rPr>
              <a:t>sistema contributivo</a:t>
            </a:r>
            <a:r>
              <a:rPr lang="it-IT" sz="7200" dirty="0"/>
              <a:t> anche i periodi temporali antecedenti al 31 dicembre 1995 a condizione che il richiedente abbia presentato precedentemente al riscatto una domanda di opzione per il calcolo con il sistema contributivo. In tal caso l'onere per il riscatto dei periodi verrà definito con il sistema dell'aliquota percentuale rispetto a quello ben più oneroso della </a:t>
            </a:r>
            <a:r>
              <a:rPr lang="it-IT" sz="7200" u="sng" dirty="0">
                <a:hlinkClick r:id="rId3" tooltip="Approfondisci nel dizionario la riserva matematica"/>
              </a:rPr>
              <a:t>riserva matematica</a:t>
            </a:r>
            <a:r>
              <a:rPr lang="it-IT" sz="7200" dirty="0"/>
              <a:t> e la domanda di opzione al contributivo diventa irrevocabile. </a:t>
            </a:r>
          </a:p>
          <a:p>
            <a:pPr algn="just"/>
            <a:r>
              <a:rPr lang="it-IT" sz="7200" b="1" dirty="0"/>
              <a:t>L'opzione cambia i criteri di calcolo del riscatto. </a:t>
            </a:r>
            <a:r>
              <a:rPr lang="it-IT" sz="7200" dirty="0"/>
              <a:t>L'apertura è importante e riguarda i rapporti tra l'</a:t>
            </a:r>
            <a:r>
              <a:rPr lang="it-IT" sz="7200" u="sng" dirty="0">
                <a:hlinkClick r:id="rId4" tooltip="Vai all'approfondimento dedicato all'opzione per il calcolo contributivo"/>
              </a:rPr>
              <a:t>opzione per il sistema contributivo</a:t>
            </a:r>
            <a:r>
              <a:rPr lang="it-IT" sz="7200" dirty="0"/>
              <a:t> e il riscatto dei periodi assicurativi collocati temporalmente prima del 31 dicembre 1995. Questi periodi, di regola, vengono riscattati il metodo della </a:t>
            </a:r>
            <a:r>
              <a:rPr lang="it-IT" sz="7200" u="sng" dirty="0">
                <a:hlinkClick r:id="rId3" tooltip="Approfondisci nel dizionario la riserva matematica"/>
              </a:rPr>
              <a:t>riserva matematica</a:t>
            </a:r>
            <a:r>
              <a:rPr lang="it-IT" sz="7200" dirty="0"/>
              <a:t> in quanto danno luogo, nel rispetto del criterio del </a:t>
            </a:r>
            <a:r>
              <a:rPr lang="it-IT" sz="7200" i="1" u="sng" dirty="0">
                <a:hlinkClick r:id="rId5" tooltip="Approfondisci nel dizionario il pro rata"/>
              </a:rPr>
              <a:t>pro rata</a:t>
            </a:r>
            <a:r>
              <a:rPr lang="it-IT" sz="7200" dirty="0"/>
              <a:t>, a quote di pensione calcolate con il </a:t>
            </a:r>
            <a:r>
              <a:rPr lang="it-IT" sz="7200" u="sng" dirty="0">
                <a:hlinkClick r:id="rId6" tooltip="Approfondisci nel dizionario cos'è il sistema di calcolo retributivo della pensione"/>
              </a:rPr>
              <a:t>sistema retributivo</a:t>
            </a:r>
            <a:r>
              <a:rPr lang="it-IT" sz="7200" dirty="0"/>
              <a:t>. Restava da chiarire però come regolare il caso in cui l'assicurato avesse presentato, prima del riscatto, una </a:t>
            </a:r>
            <a:r>
              <a:rPr lang="it-IT" sz="7200" b="1" dirty="0"/>
              <a:t>domanda di opzione al sistema contributivo</a:t>
            </a:r>
            <a:r>
              <a:rPr lang="it-IT" sz="7200" dirty="0"/>
              <a:t> ai sensi dell'articolo 1, co. 23 della </a:t>
            </a:r>
            <a:r>
              <a:rPr lang="it-IT" sz="7200" u="sng" dirty="0">
                <a:hlinkClick r:id="rId7" tooltip="Vai al testo della legge 335/1995"/>
              </a:rPr>
              <a:t>legge 335/1995</a:t>
            </a:r>
            <a:r>
              <a:rPr lang="it-IT" sz="7200" dirty="0"/>
              <a:t> (per la generalità dei lavoratori) oppure ai sensi dell'articolo 1, co. 9 della legge 243/04 (</a:t>
            </a:r>
            <a:r>
              <a:rPr lang="it-IT" sz="7200" u="sng" dirty="0">
                <a:hlinkClick r:id="rId8" tooltip="Appronfondisci le regole per l'accesso all'opzione donna"/>
              </a:rPr>
              <a:t>opzione donna</a:t>
            </a:r>
            <a:r>
              <a:rPr lang="it-IT" sz="7200" dirty="0"/>
              <a:t>). In questa ipotesi il lavoratore esprime chiaramente di voler rinunciare al calcolo retributivo delle quote di pensione anteriori al 31 dicembre 1995 e questa decisione ha risvolti anche sul calcolo dell'onere di riscatto dei periodi temporali collocati prima del 31.12.1995. In questo caso  il riscatto verrà determinato - al pari di quanto avviene per i periodi successivi al 31 dicembre 1995 - con il sistema dell'aliquota percentuale anziché con il metodo della </a:t>
            </a:r>
            <a:r>
              <a:rPr lang="it-IT" sz="7200" u="sng" dirty="0">
                <a:hlinkClick r:id="rId3" tooltip="Approfondisci nel dizionario la riserva matematica"/>
              </a:rPr>
              <a:t>riserva matematica</a:t>
            </a:r>
            <a:r>
              <a:rPr lang="it-IT" sz="7200" dirty="0"/>
              <a:t>. L'effetto del mutamento dei criteri di calcolo dell'onere per i periodi antecedenti al 31.12.1995 si verifica solo </a:t>
            </a:r>
            <a:r>
              <a:rPr lang="it-IT" sz="7200" b="1" dirty="0"/>
              <a:t>se prima del riscatto</a:t>
            </a:r>
            <a:r>
              <a:rPr lang="it-IT" sz="7200" dirty="0"/>
              <a:t> sia </a:t>
            </a:r>
            <a:r>
              <a:rPr lang="it-IT" sz="7200" b="1" dirty="0"/>
              <a:t>stata presentata domanda di opzione al sistema contributivo</a:t>
            </a:r>
            <a:r>
              <a:rPr lang="it-IT" sz="7200" dirty="0"/>
              <a:t> (se la domanda di opzione è presentata dopo l'onere resta determinato con il metodo della </a:t>
            </a:r>
            <a:r>
              <a:rPr lang="it-IT" sz="7200" u="sng" dirty="0">
                <a:hlinkClick r:id="rId3" tooltip="Approfondisci nel dizionario la riserva matematica"/>
              </a:rPr>
              <a:t>riserva matematica</a:t>
            </a:r>
            <a:r>
              <a:rPr lang="it-IT" sz="7200" dirty="0"/>
              <a:t>).</a:t>
            </a:r>
          </a:p>
          <a:p>
            <a:pPr algn="just"/>
            <a:r>
              <a:rPr lang="it-IT" sz="7200" b="1" dirty="0"/>
              <a:t>L'opzione è irrevocabile - </a:t>
            </a:r>
            <a:r>
              <a:rPr lang="it-IT" sz="7200" dirty="0"/>
              <a:t>L’accettazione dell’onere di riscatto determinato con il diverso criterio del calcolo a percentuale per effetto dell’esercizio della facoltà di opzione in parola rende </a:t>
            </a:r>
            <a:r>
              <a:rPr lang="it-IT" sz="7200" b="1" dirty="0"/>
              <a:t>irrevocabile</a:t>
            </a:r>
            <a:r>
              <a:rPr lang="it-IT" sz="7200" dirty="0"/>
              <a:t> l’opzione stessa. Anche qualora l’interessato eserciti l’opzione e successivamente accetti il riscatto per effetto del </a:t>
            </a:r>
            <a:r>
              <a:rPr lang="it-IT" sz="7200" b="1" dirty="0"/>
              <a:t>quale raggiunga un’anzianità contributiva pari o superiore a 18 anni al 31 dicembre 1995</a:t>
            </a:r>
            <a:r>
              <a:rPr lang="it-IT" sz="7200" dirty="0"/>
              <a:t>, l’opzione rimane comunque ferma e irrevocabile. In queste ipotesi, contestualmente al provvedimento di accoglimento della domanda di riscatto, all’assicurato sarà fornita idonea informativa affinché sia edotto degli effetti conseguenti all’accettazione dell’operazione stessa.</a:t>
            </a:r>
            <a:r>
              <a:rPr lang="it-IT" sz="6400" dirty="0"/>
              <a:t> </a:t>
            </a:r>
          </a:p>
          <a:p>
            <a:r>
              <a:rPr lang="it-IT" sz="6400" dirty="0"/>
              <a:t> </a:t>
            </a:r>
            <a:r>
              <a:rPr lang="it-IT" dirty="0"/>
              <a:t> </a:t>
            </a:r>
          </a:p>
          <a:p>
            <a:r>
              <a:rPr lang="it-IT" dirty="0"/>
              <a:t> </a:t>
            </a:r>
          </a:p>
          <a:p>
            <a:r>
              <a:rPr lang="it-IT" dirty="0"/>
              <a:t> </a:t>
            </a:r>
          </a:p>
          <a:p>
            <a:r>
              <a:rPr lang="it-IT" dirty="0"/>
              <a:t> </a:t>
            </a:r>
          </a:p>
          <a:p>
            <a:r>
              <a:rPr lang="it-IT" dirty="0"/>
              <a:t> </a:t>
            </a:r>
          </a:p>
          <a:p>
            <a:r>
              <a:rPr lang="it-IT" dirty="0"/>
              <a:t> </a:t>
            </a:r>
          </a:p>
          <a:p>
            <a:r>
              <a:rPr lang="it-IT" dirty="0"/>
              <a:t> </a:t>
            </a:r>
          </a:p>
          <a:p>
            <a:endParaRPr lang="en-GB" dirty="0"/>
          </a:p>
        </p:txBody>
      </p:sp>
      <p:cxnSp>
        <p:nvCxnSpPr>
          <p:cNvPr id="6" name="Straight Connector 5">
            <a:extLst>
              <a:ext uri="{FF2B5EF4-FFF2-40B4-BE49-F238E27FC236}">
                <a16:creationId xmlns:a16="http://schemas.microsoft.com/office/drawing/2014/main" id="{B5614260-1E38-46C3-A843-4DEBE8242791}"/>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C8E6E9C-55CF-42DB-9949-756D5B2F7766}"/>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4493AD0B-41F4-4537-9B80-12986DE03345}"/>
              </a:ext>
            </a:extLst>
          </p:cNvPr>
          <p:cNvSpPr>
            <a:spLocks noGrp="1"/>
          </p:cNvSpPr>
          <p:nvPr>
            <p:ph type="sldNum" sz="quarter" idx="12"/>
          </p:nvPr>
        </p:nvSpPr>
        <p:spPr/>
        <p:txBody>
          <a:bodyPr/>
          <a:lstStyle/>
          <a:p>
            <a:fld id="{507FEFA8-9CBB-45B9-95A8-3C179CC91CBA}" type="slidenum">
              <a:rPr lang="en-GB" smtClean="0"/>
              <a:pPr/>
              <a:t>25</a:t>
            </a:fld>
            <a:endParaRPr lang="en-GB" dirty="0"/>
          </a:p>
        </p:txBody>
      </p:sp>
    </p:spTree>
    <p:extLst>
      <p:ext uri="{BB962C8B-B14F-4D97-AF65-F5344CB8AC3E}">
        <p14:creationId xmlns:p14="http://schemas.microsoft.com/office/powerpoint/2010/main" val="3654118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3120" y="416493"/>
            <a:ext cx="11155680" cy="5275387"/>
          </a:xfrm>
        </p:spPr>
        <p:txBody>
          <a:bodyPr>
            <a:normAutofit fontScale="25000" lnSpcReduction="20000"/>
          </a:bodyPr>
          <a:lstStyle/>
          <a:p>
            <a:r>
              <a:rPr lang="it-IT" sz="8000" b="1" dirty="0"/>
              <a:t>La facoltà vale anche per opzione donna   </a:t>
            </a:r>
            <a:r>
              <a:rPr lang="it-IT" sz="8000" dirty="0"/>
              <a:t>Le medesime considerazioni valgono anche nel caso di </a:t>
            </a:r>
            <a:r>
              <a:rPr lang="it-IT" sz="8000" b="1" dirty="0"/>
              <a:t>domanda di opzione donna</a:t>
            </a:r>
            <a:r>
              <a:rPr lang="it-IT" sz="8000" dirty="0"/>
              <a:t> ai sensi dell'articolo 1, co. 9 della legge 243/04 o di domanda di </a:t>
            </a:r>
            <a:r>
              <a:rPr lang="it-IT" sz="8000" b="1" dirty="0"/>
              <a:t>computo dei periodi nella </a:t>
            </a:r>
            <a:r>
              <a:rPr lang="it-IT" sz="8000" b="1" u="sng" dirty="0">
                <a:hlinkClick r:id="rId2" tooltip="Approfondisci nel Dizionario la gestione separata"/>
              </a:rPr>
              <a:t>gestione separata</a:t>
            </a:r>
            <a:r>
              <a:rPr lang="it-IT" sz="8000" b="1" dirty="0"/>
              <a:t> </a:t>
            </a:r>
            <a:r>
              <a:rPr lang="it-IT" sz="8000" dirty="0"/>
              <a:t>ai sensi dell'articolo 3 del </a:t>
            </a:r>
            <a:r>
              <a:rPr lang="it-IT" sz="8000" u="sng" dirty="0">
                <a:hlinkClick r:id="rId3" tooltip="Vai al testo del Dm 282/1996"/>
              </a:rPr>
              <a:t>DM 282/1996</a:t>
            </a:r>
            <a:r>
              <a:rPr lang="it-IT" sz="8000" dirty="0"/>
              <a:t>. Dato che anche queste forme di pensionamento presuppongono il passaggio al sistema contributivo. A tal fine l'Inps informa che è necessario che la domanda di riscatto </a:t>
            </a:r>
            <a:r>
              <a:rPr lang="it-IT" sz="8000" b="1" dirty="0"/>
              <a:t>sia presentata all’atto del pensionamento</a:t>
            </a:r>
            <a:r>
              <a:rPr lang="it-IT" sz="8000" dirty="0"/>
              <a:t>, ossia </a:t>
            </a:r>
            <a:r>
              <a:rPr lang="it-IT" sz="8000" b="1" dirty="0"/>
              <a:t>contestualmente </a:t>
            </a:r>
            <a:r>
              <a:rPr lang="it-IT" sz="8000" dirty="0"/>
              <a:t>alla domanda di pensione recante la scelta di accesso alla c.d. opzione donna o al computo. Se la domanda di riscatto è stata già presentata è possibile chiedere che l’onere medesimo sia rideterminato con il criterio contributivo entro e non oltre il termine di scadenza fissato per il pagamento dell’onere in unica soluzione o della prima rata di esso. Qualora  </a:t>
            </a:r>
            <a:r>
              <a:rPr lang="it-IT" sz="8000" b="1" dirty="0"/>
              <a:t>rinunci</a:t>
            </a:r>
            <a:r>
              <a:rPr lang="it-IT" sz="8000" dirty="0"/>
              <a:t> alla domanda di pensione con il sistema contributivo, l’onere di riscatto sarà rideterminato in base alle regole generali e avendo riguardo alla collocazione temporale dei periodi stessi.</a:t>
            </a:r>
          </a:p>
          <a:p>
            <a:r>
              <a:rPr lang="it-IT" sz="8000" dirty="0"/>
              <a:t>La decisione dell'Inps apre, in definitiva, nuove combinazioni per il pensionamento. Diventa così possibile, ad esempio, andare in pensione con </a:t>
            </a:r>
            <a:r>
              <a:rPr lang="it-IT" sz="8000" u="sng" dirty="0">
                <a:hlinkClick r:id="rId4" tooltip="Vai ai dettagli del progetto sulla Quota 100. "/>
              </a:rPr>
              <a:t>quota 100</a:t>
            </a:r>
            <a:r>
              <a:rPr lang="it-IT" sz="8000" dirty="0"/>
              <a:t> riscattando con il sistema contributivo una laurea conseguita prima del 1996 a condizione di accettare un assegno interamente calcolato con il sistema contributivo. L'apertura, peraltro, consentirebbe anche di fruire della </a:t>
            </a:r>
            <a:r>
              <a:rPr lang="it-IT" sz="8000" b="1" dirty="0"/>
              <a:t>nuova facoltà di riscatto agevolato della laurea </a:t>
            </a:r>
            <a:r>
              <a:rPr lang="it-IT" sz="8000" dirty="0"/>
              <a:t>per i soggetti in condizione attiva di cui al DL 4/2019, abbattendo quindi ulteriormente l'onere per il riscatto</a:t>
            </a:r>
          </a:p>
          <a:p>
            <a:r>
              <a:rPr lang="it-IT" sz="8000" dirty="0"/>
              <a:t> Una delle principali problematiche per i lavoratori è quella della determinazione del costo di una operazione di riscatto o di ricongiunzione dei periodi assicurativi e, pertanto, della convenienza o meno ai fini pensionistici. Sempre più lavoratori si chiedono, infatti, se è conveniente effettuare il riscatto di un periodo di studio universitario o di un periodo di omesso versamento di contributi da parte del datore di lavoro (la cd. costituzione di una rendita vitalizia) oppure una ricongiunzione onerosa dei periodi assicurativi nelle gestioni Inps da altre gestioni Inps (es. da lavoro pubblico a lavoro privato o viceversa) ai sensi della legge 29/79 o nelle gestioni Inps dalle Casse professionali ai sensi della legge 45/90.</a:t>
            </a:r>
          </a:p>
          <a:p>
            <a:endParaRPr lang="it-IT" sz="8000" dirty="0"/>
          </a:p>
          <a:p>
            <a:r>
              <a:rPr lang="it-IT" sz="8000" dirty="0"/>
              <a:t> </a:t>
            </a:r>
          </a:p>
          <a:p>
            <a:r>
              <a:rPr lang="it-IT" sz="8000" dirty="0"/>
              <a:t> </a:t>
            </a:r>
          </a:p>
          <a:p>
            <a:r>
              <a:rPr lang="it-IT" sz="7200" dirty="0"/>
              <a:t> </a:t>
            </a:r>
          </a:p>
          <a:p>
            <a:r>
              <a:rPr lang="it-IT" sz="7200" dirty="0"/>
              <a:t> </a:t>
            </a:r>
          </a:p>
          <a:p>
            <a:r>
              <a:rPr lang="it-IT" sz="7200" dirty="0"/>
              <a:t> </a:t>
            </a:r>
          </a:p>
          <a:p>
            <a:r>
              <a:rPr lang="it-IT" sz="7200" dirty="0"/>
              <a:t> </a:t>
            </a:r>
          </a:p>
          <a:p>
            <a:r>
              <a:rPr lang="it-IT" sz="7200" dirty="0"/>
              <a:t> </a:t>
            </a:r>
          </a:p>
          <a:p>
            <a:r>
              <a:rPr lang="it-IT" sz="7200" dirty="0"/>
              <a:t> </a:t>
            </a:r>
          </a:p>
          <a:p>
            <a:r>
              <a:rPr lang="it-IT" sz="4400" dirty="0"/>
              <a:t> </a:t>
            </a:r>
          </a:p>
          <a:p>
            <a:r>
              <a:rPr lang="it-IT" sz="4400" dirty="0"/>
              <a:t> </a:t>
            </a:r>
          </a:p>
          <a:p>
            <a:r>
              <a:rPr lang="it-IT" sz="4400" dirty="0"/>
              <a:t> </a:t>
            </a:r>
          </a:p>
          <a:p>
            <a:r>
              <a:rPr lang="it-IT" dirty="0"/>
              <a:t> </a:t>
            </a:r>
          </a:p>
          <a:p>
            <a:r>
              <a:rPr lang="it-IT" dirty="0"/>
              <a:t> </a:t>
            </a:r>
          </a:p>
          <a:p>
            <a:r>
              <a:rPr lang="it-IT" dirty="0"/>
              <a:t> </a:t>
            </a:r>
          </a:p>
          <a:p>
            <a:r>
              <a:rPr lang="it-IT" dirty="0"/>
              <a:t> </a:t>
            </a:r>
          </a:p>
          <a:p>
            <a:endParaRPr lang="en-GB" dirty="0"/>
          </a:p>
        </p:txBody>
      </p:sp>
      <p:cxnSp>
        <p:nvCxnSpPr>
          <p:cNvPr id="6" name="Straight Connector 5">
            <a:extLst>
              <a:ext uri="{FF2B5EF4-FFF2-40B4-BE49-F238E27FC236}">
                <a16:creationId xmlns:a16="http://schemas.microsoft.com/office/drawing/2014/main" id="{B5614260-1E38-46C3-A843-4DEBE8242791}"/>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61CDC7EF-C35F-4944-9B7C-C97DD28F5B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C8E6E9C-55CF-42DB-9949-756D5B2F7766}"/>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4493AD0B-41F4-4537-9B80-12986DE03345}"/>
              </a:ext>
            </a:extLst>
          </p:cNvPr>
          <p:cNvSpPr>
            <a:spLocks noGrp="1"/>
          </p:cNvSpPr>
          <p:nvPr>
            <p:ph type="sldNum" sz="quarter" idx="12"/>
          </p:nvPr>
        </p:nvSpPr>
        <p:spPr/>
        <p:txBody>
          <a:bodyPr/>
          <a:lstStyle/>
          <a:p>
            <a:fld id="{507FEFA8-9CBB-45B9-95A8-3C179CC91CBA}" type="slidenum">
              <a:rPr lang="en-GB" smtClean="0"/>
              <a:pPr/>
              <a:t>26</a:t>
            </a:fld>
            <a:endParaRPr lang="en-GB" dirty="0"/>
          </a:p>
        </p:txBody>
      </p:sp>
    </p:spTree>
    <p:extLst>
      <p:ext uri="{BB962C8B-B14F-4D97-AF65-F5344CB8AC3E}">
        <p14:creationId xmlns:p14="http://schemas.microsoft.com/office/powerpoint/2010/main" val="3654118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225083" y="416493"/>
            <a:ext cx="11763717" cy="5275387"/>
          </a:xfrm>
        </p:spPr>
        <p:txBody>
          <a:bodyPr>
            <a:normAutofit fontScale="25000" lnSpcReduction="20000"/>
          </a:bodyPr>
          <a:lstStyle/>
          <a:p>
            <a:pPr algn="just"/>
            <a:r>
              <a:rPr lang="it-IT" sz="8000" dirty="0"/>
              <a:t> I costi dell'operazione variano a seconda della collocazione temporale delle anzianità che formano oggetto di riscatto/ricongiunzione</a:t>
            </a:r>
            <a:r>
              <a:rPr lang="it-IT" sz="8000" b="1" dirty="0">
                <a:solidFill>
                  <a:srgbClr val="FF0000"/>
                </a:solidFill>
              </a:rPr>
              <a:t>. Se, infatti, i periodi oggetto dell'operazione riguardano anzianità da valutarsi con il sistema retributivo il calcolo dell'onere viene effettuato per il tramite della riserva matematica moltiplicando cioè il beneficio pensionistico conseguente all'operazione per determinati coefficienti attuariali contenuti nel DM 31.8.2007 o nel DM 22.4.2008 </a:t>
            </a:r>
            <a:r>
              <a:rPr lang="it-IT" sz="8000" dirty="0"/>
              <a:t>rispettivamente se trattasi di lavoratori dipendenti o autonomi. Tali coefficienti variano a seconda dell'età, del sesso e dell'anzianità contributiva maturata dall'assicurato. </a:t>
            </a:r>
            <a:r>
              <a:rPr lang="it-IT" sz="8000" b="1" dirty="0">
                <a:solidFill>
                  <a:schemeClr val="bg2">
                    <a:lumMod val="25000"/>
                  </a:schemeClr>
                </a:solidFill>
              </a:rPr>
              <a:t>Se i periodi interessano anzianità da valutarsi con il sistema contributivo l'onere economico viene determinato in base al sistema dell'aliquota percentuale, moltiplicando cioè la retribuzione assoggettata a contribuzione obbligatoria degli ultimi 12 mesi antecedenti la domanda per l'aliquota di finanziamento della gestione previdenziale nella quale si esercita l'operazione </a:t>
            </a:r>
            <a:r>
              <a:rPr lang="it-IT" sz="8000" dirty="0"/>
              <a:t>(il 33% per i lavoratori dipendenti per i quali occorre anche considerare l'aliquota addizionale dell'1% se la retribuzione supera il primo tetto pensionabile vigente nell'AGO, 47.123 euro) rapportando l'onere al periodo da riscattare o da ricongiungere. </a:t>
            </a:r>
          </a:p>
          <a:p>
            <a:pPr algn="just"/>
            <a:r>
              <a:rPr lang="it-IT" sz="8000" dirty="0"/>
              <a:t> Gli oneri sono ridotti in caso di riscatto di un periodo di corso universitario da un soggetto che non è mai stato assicurato presso una forma di previdenza, dunque, che non ha mai lavorato (art. 1, co. 77 della legge 247/07). In tal caso il calcolo è effettuato sempre con il sistema contributivo (anche se i periodi da riscattare hanno ad oggetto anzianità anteriori al 1996) considerando tuttavia una retribuzione convenzionale pari al minimale anno per anno vigente presso le gestioni speciali dei lavoratori autonomi (15.878 euro per il 2019) ed una aliquota pari al 33%. Questa forma di riscatto agevolato è stata estesa con il DL 4/2019 a partire dal 29 Gennaio 2019 anche ai lavoratori occupati a condizione che il riscatto della laurea ricopra periodi da valutarsi con il sistema contributivo (in sostanza si riferisca, almeno di regola, a periodi successivi al 31.12.1995)</a:t>
            </a:r>
          </a:p>
          <a:p>
            <a:pPr>
              <a:buNone/>
            </a:pPr>
            <a:r>
              <a:rPr lang="it-IT" sz="4800" dirty="0"/>
              <a:t> </a:t>
            </a:r>
          </a:p>
          <a:p>
            <a:r>
              <a:rPr lang="it-IT" sz="4800" dirty="0"/>
              <a:t> </a:t>
            </a:r>
          </a:p>
          <a:p>
            <a:r>
              <a:rPr lang="it-IT" sz="4400" dirty="0"/>
              <a:t> </a:t>
            </a:r>
          </a:p>
          <a:p>
            <a:r>
              <a:rPr lang="it-IT" sz="4400" dirty="0"/>
              <a:t> </a:t>
            </a:r>
          </a:p>
          <a:p>
            <a:r>
              <a:rPr lang="it-IT" sz="4400" dirty="0"/>
              <a:t> </a:t>
            </a:r>
          </a:p>
          <a:p>
            <a:r>
              <a:rPr lang="it-IT" sz="4400" dirty="0"/>
              <a:t> </a:t>
            </a:r>
          </a:p>
          <a:p>
            <a:r>
              <a:rPr lang="it-IT" sz="4400" dirty="0"/>
              <a:t> </a:t>
            </a:r>
          </a:p>
          <a:p>
            <a:r>
              <a:rPr lang="it-IT" sz="4400" dirty="0"/>
              <a:t> </a:t>
            </a:r>
          </a:p>
          <a:p>
            <a:r>
              <a:rPr lang="it-IT" dirty="0"/>
              <a:t> </a:t>
            </a:r>
          </a:p>
          <a:p>
            <a:r>
              <a:rPr lang="it-IT" dirty="0"/>
              <a:t> </a:t>
            </a:r>
          </a:p>
          <a:p>
            <a:r>
              <a:rPr lang="it-IT" dirty="0"/>
              <a:t> </a:t>
            </a:r>
          </a:p>
          <a:p>
            <a:r>
              <a:rPr lang="it-IT" dirty="0"/>
              <a:t> </a:t>
            </a:r>
          </a:p>
          <a:p>
            <a:r>
              <a:rPr lang="it-IT" dirty="0"/>
              <a:t> </a:t>
            </a:r>
          </a:p>
          <a:p>
            <a:r>
              <a:rPr lang="it-IT" dirty="0"/>
              <a:t> </a:t>
            </a:r>
          </a:p>
          <a:p>
            <a:r>
              <a:rPr lang="it-IT" dirty="0"/>
              <a:t> </a:t>
            </a:r>
          </a:p>
          <a:p>
            <a:endParaRPr lang="en-GB" dirty="0"/>
          </a:p>
        </p:txBody>
      </p:sp>
      <p:cxnSp>
        <p:nvCxnSpPr>
          <p:cNvPr id="6" name="Straight Connector 5">
            <a:extLst>
              <a:ext uri="{FF2B5EF4-FFF2-40B4-BE49-F238E27FC236}">
                <a16:creationId xmlns:a16="http://schemas.microsoft.com/office/drawing/2014/main" id="{B5614260-1E38-46C3-A843-4DEBE8242791}"/>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61CDC7EF-C35F-4944-9B7C-C97DD28F5B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C8E6E9C-55CF-42DB-9949-756D5B2F7766}"/>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4493AD0B-41F4-4537-9B80-12986DE03345}"/>
              </a:ext>
            </a:extLst>
          </p:cNvPr>
          <p:cNvSpPr>
            <a:spLocks noGrp="1"/>
          </p:cNvSpPr>
          <p:nvPr>
            <p:ph type="sldNum" sz="quarter" idx="12"/>
          </p:nvPr>
        </p:nvSpPr>
        <p:spPr/>
        <p:txBody>
          <a:bodyPr/>
          <a:lstStyle/>
          <a:p>
            <a:fld id="{507FEFA8-9CBB-45B9-95A8-3C179CC91CBA}" type="slidenum">
              <a:rPr lang="en-GB" smtClean="0"/>
              <a:pPr/>
              <a:t>27</a:t>
            </a:fld>
            <a:endParaRPr lang="en-GB" dirty="0"/>
          </a:p>
        </p:txBody>
      </p:sp>
    </p:spTree>
    <p:extLst>
      <p:ext uri="{BB962C8B-B14F-4D97-AF65-F5344CB8AC3E}">
        <p14:creationId xmlns:p14="http://schemas.microsoft.com/office/powerpoint/2010/main" val="3654118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CBCA7E0-97B8-48D1-87E3-43E89251FD06}"/>
              </a:ext>
            </a:extLst>
          </p:cNvPr>
          <p:cNvSpPr>
            <a:spLocks noGrp="1"/>
          </p:cNvSpPr>
          <p:nvPr>
            <p:ph idx="1"/>
          </p:nvPr>
        </p:nvSpPr>
        <p:spPr/>
        <p:txBody>
          <a:bodyPr/>
          <a:lstStyle/>
          <a:p>
            <a:endParaRPr lang="it-IT" dirty="0"/>
          </a:p>
        </p:txBody>
      </p:sp>
      <p:sp>
        <p:nvSpPr>
          <p:cNvPr id="4" name="Segnaposto numero diapositiva 3">
            <a:extLst>
              <a:ext uri="{FF2B5EF4-FFF2-40B4-BE49-F238E27FC236}">
                <a16:creationId xmlns:a16="http://schemas.microsoft.com/office/drawing/2014/main" id="{EAFB7666-2A21-49D7-8B07-E22FC492F1DC}"/>
              </a:ext>
            </a:extLst>
          </p:cNvPr>
          <p:cNvSpPr>
            <a:spLocks noGrp="1"/>
          </p:cNvSpPr>
          <p:nvPr>
            <p:ph type="sldNum" sz="quarter" idx="12"/>
          </p:nvPr>
        </p:nvSpPr>
        <p:spPr/>
        <p:txBody>
          <a:bodyPr/>
          <a:lstStyle/>
          <a:p>
            <a:fld id="{507FEFA8-9CBB-45B9-95A8-3C179CC91CBA}" type="slidenum">
              <a:rPr lang="en-GB" smtClean="0"/>
              <a:pPr/>
              <a:t>28</a:t>
            </a:fld>
            <a:endParaRPr lang="en-GB" dirty="0"/>
          </a:p>
        </p:txBody>
      </p:sp>
      <p:pic>
        <p:nvPicPr>
          <p:cNvPr id="5" name="Immagine 4">
            <a:extLst>
              <a:ext uri="{FF2B5EF4-FFF2-40B4-BE49-F238E27FC236}">
                <a16:creationId xmlns:a16="http://schemas.microsoft.com/office/drawing/2014/main" id="{B4416727-44E1-4ADD-BCE2-7012EA6D000D}"/>
              </a:ext>
            </a:extLst>
          </p:cNvPr>
          <p:cNvPicPr>
            <a:picLocks noChangeAspect="1"/>
          </p:cNvPicPr>
          <p:nvPr/>
        </p:nvPicPr>
        <p:blipFill>
          <a:blip r:embed="rId2" cstate="print"/>
          <a:stretch>
            <a:fillRect/>
          </a:stretch>
        </p:blipFill>
        <p:spPr>
          <a:xfrm>
            <a:off x="519110" y="675249"/>
            <a:ext cx="11153777" cy="6858001"/>
          </a:xfrm>
          <a:prstGeom prst="rect">
            <a:avLst/>
          </a:prstGeom>
        </p:spPr>
      </p:pic>
      <p:sp>
        <p:nvSpPr>
          <p:cNvPr id="6" name="Rettangolo 5"/>
          <p:cNvSpPr/>
          <p:nvPr/>
        </p:nvSpPr>
        <p:spPr>
          <a:xfrm>
            <a:off x="1026942" y="1294229"/>
            <a:ext cx="9059594" cy="309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069145" y="323557"/>
            <a:ext cx="9228406" cy="369332"/>
          </a:xfrm>
          <a:prstGeom prst="rect">
            <a:avLst/>
          </a:prstGeom>
          <a:noFill/>
        </p:spPr>
        <p:txBody>
          <a:bodyPr wrap="square" rtlCol="0">
            <a:spAutoFit/>
          </a:bodyPr>
          <a:lstStyle/>
          <a:p>
            <a:r>
              <a:rPr lang="it-IT" b="1" dirty="0"/>
              <a:t>LA CIRCOLARE 106 /2019</a:t>
            </a:r>
          </a:p>
        </p:txBody>
      </p:sp>
    </p:spTree>
    <p:extLst>
      <p:ext uri="{BB962C8B-B14F-4D97-AF65-F5344CB8AC3E}">
        <p14:creationId xmlns:p14="http://schemas.microsoft.com/office/powerpoint/2010/main" val="3480626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ECD2ECA-85E2-490E-9987-E877FFFA034A}"/>
              </a:ext>
            </a:extLst>
          </p:cNvPr>
          <p:cNvSpPr>
            <a:spLocks noGrp="1"/>
          </p:cNvSpPr>
          <p:nvPr>
            <p:ph idx="1"/>
          </p:nvPr>
        </p:nvSpPr>
        <p:spPr/>
        <p:txBody>
          <a:bodyPr/>
          <a:lstStyle/>
          <a:p>
            <a:endParaRPr lang="it-IT"/>
          </a:p>
        </p:txBody>
      </p:sp>
      <p:sp>
        <p:nvSpPr>
          <p:cNvPr id="4" name="Segnaposto numero diapositiva 3">
            <a:extLst>
              <a:ext uri="{FF2B5EF4-FFF2-40B4-BE49-F238E27FC236}">
                <a16:creationId xmlns:a16="http://schemas.microsoft.com/office/drawing/2014/main" id="{A5323371-F9F8-4D8F-9ECE-853AE5B66E08}"/>
              </a:ext>
            </a:extLst>
          </p:cNvPr>
          <p:cNvSpPr>
            <a:spLocks noGrp="1"/>
          </p:cNvSpPr>
          <p:nvPr>
            <p:ph type="sldNum" sz="quarter" idx="12"/>
          </p:nvPr>
        </p:nvSpPr>
        <p:spPr/>
        <p:txBody>
          <a:bodyPr/>
          <a:lstStyle/>
          <a:p>
            <a:fld id="{507FEFA8-9CBB-45B9-95A8-3C179CC91CBA}" type="slidenum">
              <a:rPr lang="en-GB" smtClean="0"/>
              <a:pPr/>
              <a:t>29</a:t>
            </a:fld>
            <a:endParaRPr lang="en-GB" dirty="0"/>
          </a:p>
        </p:txBody>
      </p:sp>
      <p:pic>
        <p:nvPicPr>
          <p:cNvPr id="5" name="Immagine 4">
            <a:extLst>
              <a:ext uri="{FF2B5EF4-FFF2-40B4-BE49-F238E27FC236}">
                <a16:creationId xmlns:a16="http://schemas.microsoft.com/office/drawing/2014/main" id="{2BC92870-A574-4D05-AFE2-231A961C7107}"/>
              </a:ext>
            </a:extLst>
          </p:cNvPr>
          <p:cNvPicPr>
            <a:picLocks noChangeAspect="1"/>
          </p:cNvPicPr>
          <p:nvPr/>
        </p:nvPicPr>
        <p:blipFill>
          <a:blip r:embed="rId2" cstate="print"/>
          <a:stretch>
            <a:fillRect/>
          </a:stretch>
        </p:blipFill>
        <p:spPr>
          <a:xfrm>
            <a:off x="433170" y="0"/>
            <a:ext cx="11565790" cy="6858000"/>
          </a:xfrm>
          <a:prstGeom prst="rect">
            <a:avLst/>
          </a:prstGeom>
        </p:spPr>
      </p:pic>
    </p:spTree>
    <p:extLst>
      <p:ext uri="{BB962C8B-B14F-4D97-AF65-F5344CB8AC3E}">
        <p14:creationId xmlns:p14="http://schemas.microsoft.com/office/powerpoint/2010/main" val="302201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D50998B-2B8C-460C-A7E2-68395CDE86FF}"/>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1622159A-5263-4756-8AED-615D0A4AAF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180B117-BB36-4FC5-9CEE-CEBFE50FECB0}"/>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pic>
        <p:nvPicPr>
          <p:cNvPr id="12" name="Segnaposto contenuto 11">
            <a:extLst>
              <a:ext uri="{FF2B5EF4-FFF2-40B4-BE49-F238E27FC236}">
                <a16:creationId xmlns:a16="http://schemas.microsoft.com/office/drawing/2014/main" id="{5ECCCF31-52AF-4FD0-BB73-2479A3405377}"/>
              </a:ext>
            </a:extLst>
          </p:cNvPr>
          <p:cNvPicPr>
            <a:picLocks noGrp="1" noChangeAspect="1"/>
          </p:cNvPicPr>
          <p:nvPr>
            <p:ph idx="1"/>
          </p:nvPr>
        </p:nvPicPr>
        <p:blipFill>
          <a:blip r:embed="rId4" cstate="print"/>
          <a:stretch>
            <a:fillRect/>
          </a:stretch>
        </p:blipFill>
        <p:spPr>
          <a:xfrm>
            <a:off x="6177280" y="365123"/>
            <a:ext cx="5770880" cy="5093793"/>
          </a:xfrm>
          <a:prstGeom prst="rect">
            <a:avLst/>
          </a:prstGeom>
        </p:spPr>
      </p:pic>
      <p:sp>
        <p:nvSpPr>
          <p:cNvPr id="4" name="Segnaposto numero diapositiva 3">
            <a:extLst>
              <a:ext uri="{FF2B5EF4-FFF2-40B4-BE49-F238E27FC236}">
                <a16:creationId xmlns:a16="http://schemas.microsoft.com/office/drawing/2014/main" id="{C16C0545-C0AD-46C4-9E80-BEECD59C1CD6}"/>
              </a:ext>
            </a:extLst>
          </p:cNvPr>
          <p:cNvSpPr>
            <a:spLocks noGrp="1"/>
          </p:cNvSpPr>
          <p:nvPr>
            <p:ph type="sldNum" sz="quarter" idx="12"/>
          </p:nvPr>
        </p:nvSpPr>
        <p:spPr/>
        <p:txBody>
          <a:bodyPr/>
          <a:lstStyle/>
          <a:p>
            <a:fld id="{507FEFA8-9CBB-45B9-95A8-3C179CC91CBA}" type="slidenum">
              <a:rPr lang="en-GB" smtClean="0"/>
              <a:pPr/>
              <a:t>3</a:t>
            </a:fld>
            <a:endParaRPr lang="en-GB" dirty="0"/>
          </a:p>
        </p:txBody>
      </p:sp>
      <p:sp>
        <p:nvSpPr>
          <p:cNvPr id="8" name="Content Placeholder 2">
            <a:extLst>
              <a:ext uri="{FF2B5EF4-FFF2-40B4-BE49-F238E27FC236}">
                <a16:creationId xmlns:a16="http://schemas.microsoft.com/office/drawing/2014/main" id="{21CEF13B-240A-4999-833B-272193AE8E12}"/>
              </a:ext>
            </a:extLst>
          </p:cNvPr>
          <p:cNvSpPr txBox="1">
            <a:spLocks/>
          </p:cNvSpPr>
          <p:nvPr/>
        </p:nvSpPr>
        <p:spPr>
          <a:xfrm>
            <a:off x="952500" y="365124"/>
            <a:ext cx="5224780" cy="478599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a:solidFill>
                  <a:schemeClr val="bg2">
                    <a:lumMod val="50000"/>
                  </a:schemeClr>
                </a:solidFill>
                <a:hlinkClick r:id="rId5">
                  <a:extLst>
                    <a:ext uri="{A12FA001-AC4F-418D-AE19-62706E023703}">
                      <ahyp:hlinkClr xmlns:ahyp="http://schemas.microsoft.com/office/drawing/2018/hyperlinkcolor" val="tx"/>
                    </a:ext>
                  </a:extLst>
                </a:hlinkClick>
              </a:rPr>
              <a:t>Passweb</a:t>
            </a:r>
            <a:r>
              <a:rPr lang="it-IT" b="1">
                <a:solidFill>
                  <a:schemeClr val="bg2">
                    <a:lumMod val="50000"/>
                  </a:schemeClr>
                </a:solidFill>
              </a:rPr>
              <a:t> è la procedura online per la gestione della posizione assicurativa di un iscritto alle gestioni pubbliche INPS, a disposizione degli operatori, enti, amministrazioni e datori di lavoro.</a:t>
            </a:r>
          </a:p>
          <a:p>
            <a:r>
              <a:rPr lang="it-IT" b="1">
                <a:solidFill>
                  <a:schemeClr val="bg2">
                    <a:lumMod val="50000"/>
                  </a:schemeClr>
                </a:solidFill>
              </a:rPr>
              <a:t>La </a:t>
            </a:r>
            <a:r>
              <a:rPr lang="it-IT" b="1">
                <a:solidFill>
                  <a:schemeClr val="bg2">
                    <a:lumMod val="50000"/>
                  </a:schemeClr>
                </a:solidFill>
                <a:hlinkClick r:id="rId6">
                  <a:extLst>
                    <a:ext uri="{A12FA001-AC4F-418D-AE19-62706E023703}">
                      <ahyp:hlinkClr xmlns:ahyp="http://schemas.microsoft.com/office/drawing/2018/hyperlinkcolor" val="tx"/>
                    </a:ext>
                  </a:extLst>
                </a:hlinkClick>
              </a:rPr>
              <a:t>Richiesta di Variazione della Posizione Assicurativa (RVPA)</a:t>
            </a:r>
            <a:r>
              <a:rPr lang="it-IT" b="1">
                <a:solidFill>
                  <a:schemeClr val="bg2">
                    <a:lumMod val="50000"/>
                  </a:schemeClr>
                </a:solidFill>
              </a:rPr>
              <a:t> rappresenta lo strumento attraverso il quale l'iscritto alla Gestione Dipendenti Pubblici può far rilevare le inesattezze e gli errori della propria situazione previdenziale contenuti nell'Estratto conto informativo. Gli iscritti alla Gestione Dipendenti Pubblici possono intervenire personalmente nel processo di </a:t>
            </a:r>
            <a:r>
              <a:rPr lang="it-IT" b="1">
                <a:solidFill>
                  <a:schemeClr val="bg2">
                    <a:lumMod val="50000"/>
                  </a:schemeClr>
                </a:solidFill>
                <a:hlinkClick r:id="rId7">
                  <a:extLst>
                    <a:ext uri="{A12FA001-AC4F-418D-AE19-62706E023703}">
                      <ahyp:hlinkClr xmlns:ahyp="http://schemas.microsoft.com/office/drawing/2018/hyperlinkcolor" val="tx"/>
                    </a:ext>
                  </a:extLst>
                </a:hlinkClick>
              </a:rPr>
              <a:t>aggiornamento dei dati della propria posizione assicurativa</a:t>
            </a:r>
            <a:r>
              <a:rPr lang="it-IT"/>
              <a:t>.</a:t>
            </a:r>
            <a:endParaRPr lang="it-IT" dirty="0"/>
          </a:p>
        </p:txBody>
      </p:sp>
    </p:spTree>
    <p:extLst>
      <p:ext uri="{BB962C8B-B14F-4D97-AF65-F5344CB8AC3E}">
        <p14:creationId xmlns:p14="http://schemas.microsoft.com/office/powerpoint/2010/main" val="91714138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a:xfrm>
            <a:off x="838200" y="365126"/>
            <a:ext cx="10515600" cy="965842"/>
          </a:xfrm>
        </p:spPr>
        <p:txBody>
          <a:bodyPr>
            <a:normAutofit/>
          </a:bodyPr>
          <a:lstStyle/>
          <a:p>
            <a:r>
              <a:rPr lang="en-GB" sz="3200" dirty="0">
                <a:solidFill>
                  <a:schemeClr val="bg2">
                    <a:lumMod val="75000"/>
                  </a:schemeClr>
                </a:solidFill>
              </a:rPr>
              <a:t>La  </a:t>
            </a:r>
            <a:r>
              <a:rPr lang="en-GB" sz="3200" dirty="0" err="1">
                <a:solidFill>
                  <a:schemeClr val="bg2">
                    <a:lumMod val="75000"/>
                  </a:schemeClr>
                </a:solidFill>
              </a:rPr>
              <a:t>Circolare</a:t>
            </a:r>
            <a:r>
              <a:rPr lang="en-GB" sz="3200" dirty="0">
                <a:solidFill>
                  <a:schemeClr val="bg2">
                    <a:lumMod val="75000"/>
                  </a:schemeClr>
                </a:solidFill>
              </a:rPr>
              <a:t> n.  6  2020 </a:t>
            </a: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229363"/>
            <a:ext cx="10998200" cy="4462518"/>
          </a:xfrm>
        </p:spPr>
        <p:txBody>
          <a:bodyPr>
            <a:normAutofit fontScale="40000" lnSpcReduction="20000"/>
          </a:bodyPr>
          <a:lstStyle/>
          <a:p>
            <a:pPr marL="0" indent="0" algn="just">
              <a:buNone/>
            </a:pPr>
            <a:r>
              <a:rPr lang="it-IT" sz="4400" b="1" dirty="0">
                <a:solidFill>
                  <a:srgbClr val="FF0000"/>
                </a:solidFill>
              </a:rPr>
              <a:t>E' possibile riscattare con il </a:t>
            </a:r>
            <a:r>
              <a:rPr lang="it-IT" sz="4400" b="1" u="sng" dirty="0">
                <a:solidFill>
                  <a:srgbClr val="FF0000"/>
                </a:solidFill>
                <a:hlinkClick r:id="rId2" tooltip="Approfondisci nel dizionario il sistema di calcolo contributivo"/>
              </a:rPr>
              <a:t>sistema contributivo</a:t>
            </a:r>
            <a:r>
              <a:rPr lang="it-IT" sz="4400" b="1" dirty="0">
                <a:solidFill>
                  <a:srgbClr val="FF0000"/>
                </a:solidFill>
              </a:rPr>
              <a:t> </a:t>
            </a:r>
            <a:r>
              <a:rPr lang="it-IT" sz="5000" b="1" u="sng" dirty="0">
                <a:solidFill>
                  <a:srgbClr val="FF0000"/>
                </a:solidFill>
              </a:rPr>
              <a:t>anche i periodi temporali antecedenti al 31 dicembre 1995 </a:t>
            </a:r>
            <a:r>
              <a:rPr lang="it-IT" sz="4400" b="1" dirty="0">
                <a:solidFill>
                  <a:srgbClr val="FF0000"/>
                </a:solidFill>
              </a:rPr>
              <a:t>a condizione che il richiedente abbia presentato precedentemente al riscatto una domanda di opzione per il calcolo con il sistema contributivo. In tal caso l'onere per il riscatto dei periodi verrà definito con il sistema dell'aliquota percentuale rispetto a quello ben più oneroso della </a:t>
            </a:r>
            <a:r>
              <a:rPr lang="it-IT" sz="4400" b="1" u="sng" dirty="0">
                <a:solidFill>
                  <a:srgbClr val="FF0000"/>
                </a:solidFill>
                <a:hlinkClick r:id="rId3" tooltip="Approfondisci nel dizionario la riserva matematica"/>
              </a:rPr>
              <a:t>riserva matematica</a:t>
            </a:r>
            <a:r>
              <a:rPr lang="it-IT" sz="4400" b="1" dirty="0">
                <a:solidFill>
                  <a:srgbClr val="FF0000"/>
                </a:solidFill>
              </a:rPr>
              <a:t> e la domanda di opzione al contributivo diventa irrevocabile. </a:t>
            </a:r>
          </a:p>
          <a:p>
            <a:pPr marL="0" indent="0">
              <a:buNone/>
            </a:pPr>
            <a:r>
              <a:rPr lang="it-IT" sz="4400" b="1" dirty="0"/>
              <a:t>L'opzione cambia i criteri di calcolo del riscatto</a:t>
            </a:r>
            <a:endParaRPr lang="it-IT" sz="4400" dirty="0"/>
          </a:p>
          <a:p>
            <a:pPr marL="0" indent="0" algn="just">
              <a:buNone/>
            </a:pPr>
            <a:r>
              <a:rPr lang="it-IT" sz="4400" b="1" dirty="0">
                <a:solidFill>
                  <a:srgbClr val="FF0000"/>
                </a:solidFill>
              </a:rPr>
              <a:t>L'apertura è importante e riguarda i rapporti tra l'</a:t>
            </a:r>
            <a:r>
              <a:rPr lang="it-IT" sz="4400" b="1" u="sng" dirty="0">
                <a:solidFill>
                  <a:srgbClr val="FF0000"/>
                </a:solidFill>
                <a:hlinkClick r:id="rId4" tooltip="Vai all'approfondimento dedicato all'opzione per il calcolo contributivo"/>
              </a:rPr>
              <a:t>opzione per il sistema contributivo</a:t>
            </a:r>
            <a:r>
              <a:rPr lang="it-IT" sz="4400" b="1" dirty="0">
                <a:solidFill>
                  <a:srgbClr val="FF0000"/>
                </a:solidFill>
              </a:rPr>
              <a:t> e il riscatto dei periodi assicurativi collocati temporalmente prima del 31 dicembre 1995. Questi periodi, di regola, vengono riscattati il metodo della </a:t>
            </a:r>
            <a:r>
              <a:rPr lang="it-IT" sz="4400" b="1" u="sng" dirty="0">
                <a:solidFill>
                  <a:srgbClr val="FF0000"/>
                </a:solidFill>
                <a:hlinkClick r:id="rId3" tooltip="Approfondisci nel dizionario la riserva matematica"/>
              </a:rPr>
              <a:t>riserva matematica</a:t>
            </a:r>
            <a:r>
              <a:rPr lang="it-IT" sz="4400" b="1" dirty="0">
                <a:solidFill>
                  <a:srgbClr val="FF0000"/>
                </a:solidFill>
              </a:rPr>
              <a:t> in quanto danno luogo, nel rispetto del criterio del </a:t>
            </a:r>
            <a:r>
              <a:rPr lang="it-IT" sz="4400" b="1" i="1" u="sng" dirty="0">
                <a:solidFill>
                  <a:srgbClr val="FF0000"/>
                </a:solidFill>
                <a:hlinkClick r:id="rId5" tooltip="Approfondisci nel dizionario il pro rata"/>
              </a:rPr>
              <a:t>pro rata</a:t>
            </a:r>
            <a:r>
              <a:rPr lang="it-IT" sz="4400" b="1" dirty="0">
                <a:solidFill>
                  <a:srgbClr val="FF0000"/>
                </a:solidFill>
              </a:rPr>
              <a:t>, a quote di pensione calcolate con il </a:t>
            </a:r>
            <a:r>
              <a:rPr lang="it-IT" sz="4400" b="1" u="sng" dirty="0">
                <a:solidFill>
                  <a:srgbClr val="FF0000"/>
                </a:solidFill>
                <a:hlinkClick r:id="rId6" tooltip="Approfondisci nel dizionario cos'è il sistema di calcolo retributivo della pensione"/>
              </a:rPr>
              <a:t>sistema retributivo</a:t>
            </a:r>
            <a:r>
              <a:rPr lang="it-IT" sz="4400" b="1" dirty="0">
                <a:solidFill>
                  <a:srgbClr val="FF0000"/>
                </a:solidFill>
              </a:rPr>
              <a:t>. Restava da chiarire però come regolare il caso in cui l'assicurato avesse presentato, prima del riscatto, una domanda di opzione al sistema contributivo ai sensi dell'articolo 1, co. 23 della </a:t>
            </a:r>
            <a:r>
              <a:rPr lang="it-IT" sz="4400" b="1" u="sng" dirty="0">
                <a:solidFill>
                  <a:srgbClr val="FF0000"/>
                </a:solidFill>
                <a:hlinkClick r:id="rId7" tooltip="Vai al testo della legge 335/1995"/>
              </a:rPr>
              <a:t>legge 335/1995</a:t>
            </a:r>
            <a:r>
              <a:rPr lang="it-IT" sz="4400" b="1" dirty="0">
                <a:solidFill>
                  <a:srgbClr val="FF0000"/>
                </a:solidFill>
              </a:rPr>
              <a:t> (per la generalità dei lavoratori) oppure ai sensi dell'articolo 1, co. 9 della legge 243/04 (</a:t>
            </a:r>
            <a:r>
              <a:rPr lang="it-IT" sz="4400" b="1" u="sng" dirty="0">
                <a:solidFill>
                  <a:srgbClr val="FF0000"/>
                </a:solidFill>
                <a:hlinkClick r:id="rId8" tooltip="Appronfondisci le regole per l'accesso all'opzione donna"/>
              </a:rPr>
              <a:t>opzione donna</a:t>
            </a:r>
            <a:r>
              <a:rPr lang="it-IT" sz="4400" b="1" dirty="0">
                <a:solidFill>
                  <a:srgbClr val="FF0000"/>
                </a:solidFill>
              </a:rPr>
              <a:t>). In questa ipotesi il lavoratore esprime chiaramente di voler rinunciare al calcolo retributivo delle quote di pensione anteriori al 31 dicembre 1995 e questa decisione ha risvolti anche sul calcolo dell'onere di riscatto dei periodi temporali collocati prima del 31.12.1995. In questo caso, precisa l'Inps, il riscatto verrà determinato - al pari di quanto avviene per i periodi successivi al 31 dicembre 1995 - con il sistema dell'aliquota percentuale anziché con il metodo della </a:t>
            </a:r>
            <a:r>
              <a:rPr lang="it-IT" sz="4400" b="1" u="sng" dirty="0">
                <a:solidFill>
                  <a:srgbClr val="FF0000"/>
                </a:solidFill>
                <a:hlinkClick r:id="rId3" tooltip="Approfondisci nel dizionario la riserva matematica"/>
              </a:rPr>
              <a:t>riserva matematica</a:t>
            </a:r>
            <a:r>
              <a:rPr lang="it-IT" sz="4400" b="1" dirty="0">
                <a:solidFill>
                  <a:srgbClr val="FF0000"/>
                </a:solidFill>
              </a:rPr>
              <a:t>. L'effetto del mutamento dei criteri di calcolo dell'onere per i periodi antecedenti al 31.12.1995 si verifica solo se prima del riscatto sia stata presentata domanda di opzione al sistema contributivo (se la domanda di opzione è presentata dopo l'onere resta determinato con il metodo della </a:t>
            </a:r>
            <a:r>
              <a:rPr lang="it-IT" sz="4400" b="1" u="sng" dirty="0">
                <a:solidFill>
                  <a:srgbClr val="FF0000"/>
                </a:solidFill>
                <a:hlinkClick r:id="rId3" tooltip="Approfondisci nel dizionario la riserva matematica"/>
              </a:rPr>
              <a:t>riserva matematica</a:t>
            </a:r>
            <a:r>
              <a:rPr lang="it-IT" sz="4400" b="1" dirty="0">
                <a:solidFill>
                  <a:srgbClr val="FF0000"/>
                </a:solidFill>
              </a:rPr>
              <a:t>).</a:t>
            </a:r>
          </a:p>
        </p:txBody>
      </p:sp>
      <p:cxnSp>
        <p:nvCxnSpPr>
          <p:cNvPr id="6" name="Straight Connector 5">
            <a:extLst>
              <a:ext uri="{FF2B5EF4-FFF2-40B4-BE49-F238E27FC236}">
                <a16:creationId xmlns:a16="http://schemas.microsoft.com/office/drawing/2014/main" id="{7109214E-3487-4823-B529-698E352B1249}"/>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E85B563B-D671-4D30-8113-AA47625FDBA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B8C263F-059E-4A67-A111-EDD3D40D3394}"/>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F49348F5-B5AE-4398-A7F7-670178CCC5D3}"/>
              </a:ext>
            </a:extLst>
          </p:cNvPr>
          <p:cNvSpPr>
            <a:spLocks noGrp="1"/>
          </p:cNvSpPr>
          <p:nvPr>
            <p:ph type="sldNum" sz="quarter" idx="12"/>
          </p:nvPr>
        </p:nvSpPr>
        <p:spPr/>
        <p:txBody>
          <a:bodyPr/>
          <a:lstStyle/>
          <a:p>
            <a:fld id="{507FEFA8-9CBB-45B9-95A8-3C179CC91CBA}" type="slidenum">
              <a:rPr lang="en-GB" smtClean="0"/>
              <a:pPr/>
              <a:t>30</a:t>
            </a:fld>
            <a:endParaRPr lang="en-GB" dirty="0"/>
          </a:p>
        </p:txBody>
      </p:sp>
    </p:spTree>
    <p:extLst>
      <p:ext uri="{BB962C8B-B14F-4D97-AF65-F5344CB8AC3E}">
        <p14:creationId xmlns:p14="http://schemas.microsoft.com/office/powerpoint/2010/main" val="3576404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E3B2968-2A2C-44A2-8209-48106B2EA3A4}"/>
              </a:ext>
            </a:extLst>
          </p:cNvPr>
          <p:cNvSpPr>
            <a:spLocks noGrp="1"/>
          </p:cNvSpPr>
          <p:nvPr>
            <p:ph type="sldNum" sz="quarter" idx="12"/>
          </p:nvPr>
        </p:nvSpPr>
        <p:spPr/>
        <p:txBody>
          <a:bodyPr/>
          <a:lstStyle/>
          <a:p>
            <a:fld id="{507FEFA8-9CBB-45B9-95A8-3C179CC91CBA}" type="slidenum">
              <a:rPr lang="en-GB" smtClean="0"/>
              <a:pPr/>
              <a:t>31</a:t>
            </a:fld>
            <a:endParaRPr lang="en-GB" dirty="0"/>
          </a:p>
        </p:txBody>
      </p:sp>
      <p:sp>
        <p:nvSpPr>
          <p:cNvPr id="3" name="Rettangolo 2">
            <a:extLst>
              <a:ext uri="{FF2B5EF4-FFF2-40B4-BE49-F238E27FC236}">
                <a16:creationId xmlns:a16="http://schemas.microsoft.com/office/drawing/2014/main" id="{B984F93E-5479-497A-AB3B-626126EA759C}"/>
              </a:ext>
            </a:extLst>
          </p:cNvPr>
          <p:cNvSpPr/>
          <p:nvPr/>
        </p:nvSpPr>
        <p:spPr>
          <a:xfrm>
            <a:off x="386080" y="365760"/>
            <a:ext cx="11541760" cy="5355312"/>
          </a:xfrm>
          <a:prstGeom prst="rect">
            <a:avLst/>
          </a:prstGeom>
        </p:spPr>
        <p:txBody>
          <a:bodyPr wrap="square">
            <a:spAutoFit/>
          </a:bodyPr>
          <a:lstStyle/>
          <a:p>
            <a:r>
              <a:rPr lang="it-IT" b="1" dirty="0"/>
              <a:t>La facoltà vale anche per opzione donna</a:t>
            </a:r>
            <a:endParaRPr lang="it-IT" dirty="0"/>
          </a:p>
          <a:p>
            <a:pPr algn="just"/>
            <a:r>
              <a:rPr lang="it-IT" dirty="0"/>
              <a:t>Le medesime considerazioni valgono anche nel caso di </a:t>
            </a:r>
            <a:r>
              <a:rPr lang="it-IT" b="1" dirty="0"/>
              <a:t>domanda di opzione donna</a:t>
            </a:r>
            <a:r>
              <a:rPr lang="it-IT" dirty="0"/>
              <a:t> ai sensi dell'articolo 1, co. 9 della legge 243/04 o di domanda di </a:t>
            </a:r>
            <a:r>
              <a:rPr lang="it-IT" b="1" dirty="0"/>
              <a:t>computo dei periodi nella </a:t>
            </a:r>
            <a:r>
              <a:rPr lang="it-IT" b="1" u="sng" dirty="0">
                <a:hlinkClick r:id="rId2" tooltip="Approfondisci nel Dizionario la gestione separata"/>
              </a:rPr>
              <a:t>gestione separata</a:t>
            </a:r>
            <a:r>
              <a:rPr lang="it-IT" b="1" dirty="0"/>
              <a:t> </a:t>
            </a:r>
            <a:r>
              <a:rPr lang="it-IT" dirty="0"/>
              <a:t>ai sensi dell'articolo 3 del </a:t>
            </a:r>
            <a:r>
              <a:rPr lang="it-IT" u="sng" dirty="0">
                <a:hlinkClick r:id="rId3" tooltip="Vai al testo del Dm 282/1996"/>
              </a:rPr>
              <a:t>DM 282/1996</a:t>
            </a:r>
            <a:r>
              <a:rPr lang="it-IT" dirty="0"/>
              <a:t>. Dato che anche queste forme di pensionamento presuppongono il passaggio al sistema contributivo. A tal fine l'Inps informa che è necessario che la domanda di riscatto </a:t>
            </a:r>
            <a:r>
              <a:rPr lang="it-IT" b="1" dirty="0"/>
              <a:t>sia presentata all’atto del pensionamento</a:t>
            </a:r>
            <a:r>
              <a:rPr lang="it-IT" dirty="0"/>
              <a:t>, ossia </a:t>
            </a:r>
            <a:r>
              <a:rPr lang="it-IT" b="1" dirty="0"/>
              <a:t>contestualmente </a:t>
            </a:r>
            <a:r>
              <a:rPr lang="it-IT" dirty="0"/>
              <a:t>alla domanda di pensione recante la scelta di accesso alla c.d. opzione donna o al computo. Se la domanda di riscatto è stata già presentata è possibile chiedere che l’onere medesimo sia rideterminato con il criterio contributivo entro e non oltre il termine di scadenza fissato per il pagamento dell’onere in unica soluzione o della prima rata di esso. Qualora  </a:t>
            </a:r>
            <a:r>
              <a:rPr lang="it-IT" b="1" dirty="0"/>
              <a:t>rinunci</a:t>
            </a:r>
            <a:r>
              <a:rPr lang="it-IT" dirty="0"/>
              <a:t> alla domanda di pensione con il sistema contributivo, l’onere di riscatto sarà rideterminato in base alle regole generali e avendo riguardo alla collocazione temporale dei periodi stessi.</a:t>
            </a:r>
          </a:p>
          <a:p>
            <a:endParaRPr lang="it-IT" dirty="0"/>
          </a:p>
          <a:p>
            <a:endParaRPr lang="it-IT" dirty="0"/>
          </a:p>
          <a:p>
            <a:pPr algn="just"/>
            <a:r>
              <a:rPr lang="it-IT" b="1" dirty="0">
                <a:solidFill>
                  <a:srgbClr val="FF0000"/>
                </a:solidFill>
              </a:rPr>
              <a:t>La decisione dell'Inps apre, in definitiva, nuove combinazioni per il pensionamento. Diventa così possibile, ad esempio, andare in pensione con </a:t>
            </a:r>
            <a:r>
              <a:rPr lang="it-IT" b="1" u="sng" dirty="0">
                <a:solidFill>
                  <a:srgbClr val="FF0000"/>
                </a:solidFill>
                <a:hlinkClick r:id="rId4" tooltip="Vai ai dettagli del progetto sulla Quota 100. "/>
              </a:rPr>
              <a:t>quota 100</a:t>
            </a:r>
            <a:r>
              <a:rPr lang="it-IT" b="1" dirty="0">
                <a:solidFill>
                  <a:srgbClr val="FF0000"/>
                </a:solidFill>
              </a:rPr>
              <a:t> riscattando con il sistema contributivo una laurea conseguita prima del 1996 a condizione di accettare un assegno interamente calcolato con il sistema contributivo. L'apertura, peraltro, consentirebbe anche di fruire della nuova facoltà di riscatto agevolato della laurea per i soggetti in condizione attiva di cui al DL 4/2019, abbattendo quindi ulteriormente l'onere per il riscatto</a:t>
            </a:r>
          </a:p>
          <a:p>
            <a:pPr algn="just"/>
            <a:r>
              <a:rPr lang="it-IT" b="1" dirty="0">
                <a:solidFill>
                  <a:srgbClr val="FF0000"/>
                </a:solidFill>
              </a:rPr>
              <a:t> </a:t>
            </a:r>
          </a:p>
          <a:p>
            <a:pPr algn="just"/>
            <a:r>
              <a:rPr lang="it-IT" b="1" dirty="0">
                <a:solidFill>
                  <a:srgbClr val="FF0000"/>
                </a:solidFill>
              </a:rPr>
              <a:t> </a:t>
            </a:r>
          </a:p>
        </p:txBody>
      </p:sp>
    </p:spTree>
    <p:extLst>
      <p:ext uri="{BB962C8B-B14F-4D97-AF65-F5344CB8AC3E}">
        <p14:creationId xmlns:p14="http://schemas.microsoft.com/office/powerpoint/2010/main" val="3943907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2CD59CA-C31C-411A-8BAA-5040E051E1CE}"/>
              </a:ext>
            </a:extLst>
          </p:cNvPr>
          <p:cNvSpPr>
            <a:spLocks noGrp="1"/>
          </p:cNvSpPr>
          <p:nvPr>
            <p:ph type="sldNum" sz="quarter" idx="12"/>
          </p:nvPr>
        </p:nvSpPr>
        <p:spPr/>
        <p:txBody>
          <a:bodyPr/>
          <a:lstStyle/>
          <a:p>
            <a:fld id="{507FEFA8-9CBB-45B9-95A8-3C179CC91CBA}" type="slidenum">
              <a:rPr lang="en-GB" smtClean="0"/>
              <a:pPr/>
              <a:t>32</a:t>
            </a:fld>
            <a:endParaRPr lang="en-GB" dirty="0"/>
          </a:p>
        </p:txBody>
      </p:sp>
      <p:sp>
        <p:nvSpPr>
          <p:cNvPr id="3" name="CasellaDiTesto 2">
            <a:extLst>
              <a:ext uri="{FF2B5EF4-FFF2-40B4-BE49-F238E27FC236}">
                <a16:creationId xmlns:a16="http://schemas.microsoft.com/office/drawing/2014/main" id="{28379B9D-620B-49E4-BBCB-0454A76F43BB}"/>
              </a:ext>
            </a:extLst>
          </p:cNvPr>
          <p:cNvSpPr txBox="1"/>
          <p:nvPr/>
        </p:nvSpPr>
        <p:spPr>
          <a:xfrm>
            <a:off x="665480" y="781387"/>
            <a:ext cx="10688320" cy="5940088"/>
          </a:xfrm>
          <a:prstGeom prst="rect">
            <a:avLst/>
          </a:prstGeom>
          <a:noFill/>
        </p:spPr>
        <p:txBody>
          <a:bodyPr wrap="square" rtlCol="0">
            <a:spAutoFit/>
          </a:bodyPr>
          <a:lstStyle/>
          <a:p>
            <a:r>
              <a:rPr lang="it-IT" sz="2000" dirty="0"/>
              <a:t>A partire dal marzo 2019 è stato introdotto il riscatto agevolato degli anni di università, con un costo fisso di circa 5.300 euro per anno di studi, indipendente dal reddito percepito. Ma il riscatto della laurea a chi conviene veramente?</a:t>
            </a:r>
          </a:p>
          <a:p>
            <a:endParaRPr lang="it-IT" sz="2000" dirty="0"/>
          </a:p>
          <a:p>
            <a:r>
              <a:rPr lang="it-IT" sz="2000" dirty="0"/>
              <a:t>Fermo restando i requisiti che ogni persona deve possedere per poter accedere al riscatto agevolato della laurea, vediamo a chi conviene veramente, e a chi no, secondo l'analisi effettuata dal Sole24Ore</a:t>
            </a:r>
          </a:p>
          <a:p>
            <a:endParaRPr lang="it-IT" sz="2000" dirty="0"/>
          </a:p>
          <a:p>
            <a:r>
              <a:rPr lang="it-IT" sz="2000" dirty="0"/>
              <a:t>•Alle persone che hanno un reddito superiore ai 75mila euro annui. Trattandosi di un costo fiscalmente deducibile, potranno usufruire di uno sconto di circa il 47% del costo effettivo. Meno vantaggioso il riscatto per chi ha un reddito nella media.</a:t>
            </a:r>
          </a:p>
          <a:p>
            <a:r>
              <a:rPr lang="it-IT" sz="2000" dirty="0"/>
              <a:t>Sicuramente a chi ha un reddito fiscalmente imponibile sopra la media: questa cifra, rateizzabile in un massimo di 10 anni, senza l’applicazione di alcun interesse, è infatti un onere fiscalmente deducibile che, specie se rateizzato, consente di massimizzare il risparmio fiscale con una spesa effettiva abbattuta fino al 47% (in particolare per chi ha redditi superiori a 75.000 euro annui, considerando anche il risparmio sulle addizionali regionali e comunali all'Irpef).</a:t>
            </a:r>
          </a:p>
          <a:p>
            <a:r>
              <a:rPr lang="it-IT" sz="2000" dirty="0"/>
              <a:t>•Le donne con meno di 18 anni di contributi prima del 1995 e che attivando l'opzione donna potranno anche riscattare i periodi di studio anteriori al 1996.</a:t>
            </a:r>
          </a:p>
          <a:p>
            <a:r>
              <a:rPr lang="it-IT" sz="2000" dirty="0"/>
              <a:t>•</a:t>
            </a:r>
            <a:r>
              <a:rPr lang="it-IT" sz="2000" b="1" dirty="0"/>
              <a:t>La convenienza, o meno, del riscatto della laurea dipende molto anche dall'età in cui si è iniziato a lavorare.</a:t>
            </a:r>
          </a:p>
        </p:txBody>
      </p:sp>
      <p:sp>
        <p:nvSpPr>
          <p:cNvPr id="4" name="CasellaDiTesto 3">
            <a:extLst>
              <a:ext uri="{FF2B5EF4-FFF2-40B4-BE49-F238E27FC236}">
                <a16:creationId xmlns:a16="http://schemas.microsoft.com/office/drawing/2014/main" id="{B4BCE518-5C9C-4B86-B086-160AF9BF0024}"/>
              </a:ext>
            </a:extLst>
          </p:cNvPr>
          <p:cNvSpPr txBox="1"/>
          <p:nvPr/>
        </p:nvSpPr>
        <p:spPr>
          <a:xfrm>
            <a:off x="665480" y="319722"/>
            <a:ext cx="10617200" cy="461665"/>
          </a:xfrm>
          <a:prstGeom prst="rect">
            <a:avLst/>
          </a:prstGeom>
          <a:noFill/>
        </p:spPr>
        <p:txBody>
          <a:bodyPr wrap="square" rtlCol="0">
            <a:spAutoFit/>
          </a:bodyPr>
          <a:lstStyle/>
          <a:p>
            <a:r>
              <a:rPr lang="it-IT" sz="2400" b="1" dirty="0">
                <a:solidFill>
                  <a:srgbClr val="0070C0"/>
                </a:solidFill>
              </a:rPr>
              <a:t>Riscatto della laurea, a chi conviene veramente?</a:t>
            </a:r>
            <a:endParaRPr lang="it-IT" sz="2400" dirty="0">
              <a:solidFill>
                <a:srgbClr val="0070C0"/>
              </a:solidFill>
            </a:endParaRPr>
          </a:p>
        </p:txBody>
      </p:sp>
    </p:spTree>
    <p:extLst>
      <p:ext uri="{BB962C8B-B14F-4D97-AF65-F5344CB8AC3E}">
        <p14:creationId xmlns:p14="http://schemas.microsoft.com/office/powerpoint/2010/main" val="2193431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6CAE769-9182-433C-A713-4566A9B612C4}"/>
              </a:ext>
            </a:extLst>
          </p:cNvPr>
          <p:cNvSpPr>
            <a:spLocks noGrp="1"/>
          </p:cNvSpPr>
          <p:nvPr>
            <p:ph type="sldNum" sz="quarter" idx="12"/>
          </p:nvPr>
        </p:nvSpPr>
        <p:spPr/>
        <p:txBody>
          <a:bodyPr/>
          <a:lstStyle/>
          <a:p>
            <a:fld id="{507FEFA8-9CBB-45B9-95A8-3C179CC91CBA}" type="slidenum">
              <a:rPr lang="en-GB" smtClean="0"/>
              <a:pPr/>
              <a:t>33</a:t>
            </a:fld>
            <a:endParaRPr lang="en-GB" dirty="0"/>
          </a:p>
        </p:txBody>
      </p:sp>
      <p:sp>
        <p:nvSpPr>
          <p:cNvPr id="3" name="CasellaDiTesto 2">
            <a:extLst>
              <a:ext uri="{FF2B5EF4-FFF2-40B4-BE49-F238E27FC236}">
                <a16:creationId xmlns:a16="http://schemas.microsoft.com/office/drawing/2014/main" id="{20A97D67-55F1-4283-A89C-E9D3C44DFDCA}"/>
              </a:ext>
            </a:extLst>
          </p:cNvPr>
          <p:cNvSpPr txBox="1"/>
          <p:nvPr/>
        </p:nvSpPr>
        <p:spPr>
          <a:xfrm>
            <a:off x="721360" y="721360"/>
            <a:ext cx="10820400" cy="4924425"/>
          </a:xfrm>
          <a:prstGeom prst="rect">
            <a:avLst/>
          </a:prstGeom>
          <a:noFill/>
        </p:spPr>
        <p:txBody>
          <a:bodyPr wrap="square" rtlCol="0">
            <a:spAutoFit/>
          </a:bodyPr>
          <a:lstStyle/>
          <a:p>
            <a:br>
              <a:rPr lang="it-IT" dirty="0"/>
            </a:br>
            <a:endParaRPr lang="it-IT" sz="2800" dirty="0">
              <a:solidFill>
                <a:srgbClr val="0070C0"/>
              </a:solidFill>
            </a:endParaRPr>
          </a:p>
          <a:p>
            <a:r>
              <a:rPr lang="it-IT" sz="2800" b="1" dirty="0">
                <a:solidFill>
                  <a:srgbClr val="0070C0"/>
                </a:solidFill>
              </a:rPr>
              <a:t>A chi </a:t>
            </a:r>
            <a:r>
              <a:rPr lang="it-IT" sz="4800" b="1" dirty="0">
                <a:solidFill>
                  <a:srgbClr val="0070C0"/>
                </a:solidFill>
              </a:rPr>
              <a:t>non</a:t>
            </a:r>
            <a:r>
              <a:rPr lang="it-IT" sz="2800" b="1" dirty="0">
                <a:solidFill>
                  <a:srgbClr val="0070C0"/>
                </a:solidFill>
              </a:rPr>
              <a:t> conviene il riscatto agevolato?</a:t>
            </a:r>
            <a:r>
              <a:rPr lang="it-IT" sz="2800" dirty="0">
                <a:solidFill>
                  <a:srgbClr val="0070C0"/>
                </a:solidFill>
              </a:rPr>
              <a:t> </a:t>
            </a:r>
          </a:p>
          <a:p>
            <a:pPr algn="just"/>
            <a:r>
              <a:rPr lang="it-IT" sz="2000" dirty="0"/>
              <a:t>Il riscatto della laurea non è conveniente per chi può accedere alla </a:t>
            </a:r>
            <a:r>
              <a:rPr lang="it-IT" sz="2000" b="1" dirty="0"/>
              <a:t>pensione anticipata contributiva, </a:t>
            </a:r>
            <a:r>
              <a:rPr lang="it-IT" sz="2000" dirty="0"/>
              <a:t>ovvero a coloro che hanno maturato almeno venti anni di contributi dopo il 1996. </a:t>
            </a:r>
          </a:p>
          <a:p>
            <a:pPr algn="just"/>
            <a:br>
              <a:rPr lang="it-IT" dirty="0"/>
            </a:br>
            <a:r>
              <a:rPr lang="it-IT" dirty="0"/>
              <a:t>A chi - </a:t>
            </a:r>
            <a:r>
              <a:rPr lang="it-IT" dirty="0">
                <a:hlinkClick r:id="rId2"/>
              </a:rPr>
              <a:t>con contributi solo dopo il 1995 </a:t>
            </a:r>
            <a:r>
              <a:rPr lang="it-IT" dirty="0"/>
              <a:t>- al raggiungimento dei 64 anni di età (più speranza di vita) si trova ad avere almeno 20 anni di contributi e una pensione maturata pari o superiore al </a:t>
            </a:r>
            <a:r>
              <a:rPr lang="it-IT" dirty="0" err="1"/>
              <a:t>al</a:t>
            </a:r>
            <a:r>
              <a:rPr lang="it-IT" dirty="0"/>
              <a:t> valore soglia (oggi di 1.285 euro ma cresce ogni anno). Infatti, la legge Fornero, a questa particolare platea, consente di accedere alla pensione anticipata maturando un'età anagrafica a oggi pari a 64 anni, con 20 anni di contributi effettivi e a condizione che la pensione sia pari, a oggi, appunto a circa 1.285 euro lordi al mese</a:t>
            </a:r>
          </a:p>
          <a:p>
            <a:pPr algn="just"/>
            <a:r>
              <a:rPr lang="it-IT" dirty="0"/>
              <a:t>.</a:t>
            </a:r>
            <a:br>
              <a:rPr lang="it-IT" dirty="0"/>
            </a:br>
            <a:r>
              <a:rPr lang="it-IT" dirty="0"/>
              <a:t>Se, invece, un soggetto - sempre con contributi solo dopo il 1995 - avrà a 64 anni (più speranza di vita) una pensione inferiore alla soglia allora può essere conveniente il riscatto “light” della laurea.</a:t>
            </a:r>
          </a:p>
          <a:p>
            <a:endParaRPr lang="it-IT" dirty="0"/>
          </a:p>
        </p:txBody>
      </p:sp>
    </p:spTree>
    <p:extLst>
      <p:ext uri="{BB962C8B-B14F-4D97-AF65-F5344CB8AC3E}">
        <p14:creationId xmlns:p14="http://schemas.microsoft.com/office/powerpoint/2010/main" val="2224221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F4CE-D35F-41C5-82A7-6E7A97377229}"/>
              </a:ext>
            </a:extLst>
          </p:cNvPr>
          <p:cNvSpPr>
            <a:spLocks noGrp="1"/>
          </p:cNvSpPr>
          <p:nvPr>
            <p:ph type="ctrTitle"/>
          </p:nvPr>
        </p:nvSpPr>
        <p:spPr>
          <a:xfrm>
            <a:off x="-1" y="1376745"/>
            <a:ext cx="12191999" cy="1609244"/>
          </a:xfrm>
        </p:spPr>
        <p:txBody>
          <a:bodyPr/>
          <a:lstStyle/>
          <a:p>
            <a:r>
              <a:rPr lang="en-GB" b="1" dirty="0" err="1">
                <a:solidFill>
                  <a:schemeClr val="bg1"/>
                </a:solidFill>
              </a:rPr>
              <a:t>Grazie</a:t>
            </a:r>
            <a:r>
              <a:rPr lang="en-GB" b="1" dirty="0">
                <a:solidFill>
                  <a:schemeClr val="bg1"/>
                </a:solidFill>
              </a:rPr>
              <a:t> per l’attenzione.</a:t>
            </a:r>
          </a:p>
        </p:txBody>
      </p:sp>
      <p:pic>
        <p:nvPicPr>
          <p:cNvPr id="1028" name="Picture 4" descr="Risultati immagini per logo inps bianco">
            <a:extLst>
              <a:ext uri="{FF2B5EF4-FFF2-40B4-BE49-F238E27FC236}">
                <a16:creationId xmlns:a16="http://schemas.microsoft.com/office/drawing/2014/main" id="{7C25889F-8B2C-4BD3-BF2E-57B9500546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837" y="5288594"/>
            <a:ext cx="1128767" cy="120275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768185E3-015E-4635-B4FC-DCBD60F0DC47}"/>
              </a:ext>
            </a:extLst>
          </p:cNvPr>
          <p:cNvSpPr txBox="1">
            <a:spLocks/>
          </p:cNvSpPr>
          <p:nvPr/>
        </p:nvSpPr>
        <p:spPr>
          <a:xfrm>
            <a:off x="0" y="4551450"/>
            <a:ext cx="12192000" cy="6267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solidFill>
                  <a:schemeClr val="bg1"/>
                </a:solidFill>
                <a:hlinkClick r:id="rId3">
                  <a:extLst>
                    <a:ext uri="{A12FA001-AC4F-418D-AE19-62706E023703}">
                      <ahyp:hlinkClr xmlns:ahyp="http://schemas.microsoft.com/office/drawing/2018/hyperlinkcolor" val="tx"/>
                    </a:ext>
                  </a:extLst>
                </a:hlinkClick>
              </a:rPr>
              <a:t>www.inps.it</a:t>
            </a:r>
            <a:endParaRPr lang="en-GB" sz="3200" dirty="0">
              <a:solidFill>
                <a:schemeClr val="bg1"/>
              </a:solidFill>
            </a:endParaRPr>
          </a:p>
        </p:txBody>
      </p:sp>
    </p:spTree>
    <p:extLst>
      <p:ext uri="{BB962C8B-B14F-4D97-AF65-F5344CB8AC3E}">
        <p14:creationId xmlns:p14="http://schemas.microsoft.com/office/powerpoint/2010/main" val="357115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lstStyle/>
          <a:p>
            <a:r>
              <a:rPr lang="en-GB" dirty="0"/>
              <a:t>[Inserire titolo]</a:t>
            </a: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605289"/>
            <a:ext cx="10515600" cy="4086592"/>
          </a:xfrm>
        </p:spPr>
        <p:txBody>
          <a:bodyPr>
            <a:normAutofit fontScale="92500" lnSpcReduction="10000"/>
          </a:bodyPr>
          <a:lstStyle/>
          <a:p>
            <a:r>
              <a:rPr lang="it-IT" sz="2000" b="1" dirty="0">
                <a:solidFill>
                  <a:schemeClr val="bg2">
                    <a:lumMod val="50000"/>
                  </a:schemeClr>
                </a:solidFill>
              </a:rPr>
              <a:t>L’applicativo </a:t>
            </a:r>
            <a:r>
              <a:rPr lang="it-IT" sz="2000" b="1" dirty="0" err="1">
                <a:solidFill>
                  <a:schemeClr val="bg2">
                    <a:lumMod val="50000"/>
                  </a:schemeClr>
                </a:solidFill>
              </a:rPr>
              <a:t>PAssWeb</a:t>
            </a:r>
            <a:r>
              <a:rPr lang="it-IT" sz="2000" b="1" dirty="0">
                <a:solidFill>
                  <a:schemeClr val="bg2">
                    <a:lumMod val="50000"/>
                  </a:schemeClr>
                </a:solidFill>
              </a:rPr>
              <a:t> consente sia agli operatori di Sede, sia agli operatori Ente abilitati di consultare le posizioni assicurative degli iscritti alla GDP (Gestione Dipendenti Pubblici), e, ove necessario, di modificarle.</a:t>
            </a:r>
          </a:p>
          <a:p>
            <a:r>
              <a:rPr lang="it-IT" sz="2000" b="1" dirty="0">
                <a:solidFill>
                  <a:schemeClr val="bg2">
                    <a:lumMod val="50000"/>
                  </a:schemeClr>
                </a:solidFill>
              </a:rPr>
              <a:t>Le funzionalità offerte dall’applicazione, riassunte in modo sintetico, sono le seguenti:</a:t>
            </a:r>
          </a:p>
          <a:p>
            <a:r>
              <a:rPr lang="it-IT" sz="2000" b="1" dirty="0">
                <a:solidFill>
                  <a:schemeClr val="bg2">
                    <a:lumMod val="50000"/>
                  </a:schemeClr>
                </a:solidFill>
              </a:rPr>
              <a:t>la consultazione della Posizione Assicurativa </a:t>
            </a:r>
          </a:p>
          <a:p>
            <a:r>
              <a:rPr lang="it-IT" sz="2000" b="1" dirty="0">
                <a:solidFill>
                  <a:schemeClr val="bg2">
                    <a:lumMod val="50000"/>
                  </a:schemeClr>
                </a:solidFill>
              </a:rPr>
              <a:t>la gestione di eventuali modifiche nei limiti imposti dalla normativa vigente </a:t>
            </a:r>
          </a:p>
          <a:p>
            <a:r>
              <a:rPr lang="it-IT" sz="2000" b="1" dirty="0">
                <a:solidFill>
                  <a:schemeClr val="bg2">
                    <a:lumMod val="50000"/>
                  </a:schemeClr>
                </a:solidFill>
              </a:rPr>
              <a:t>l’accorpamento di due Posizioni Assicurative </a:t>
            </a:r>
          </a:p>
          <a:p>
            <a:r>
              <a:rPr lang="it-IT" sz="2000" b="1" dirty="0">
                <a:solidFill>
                  <a:schemeClr val="bg2">
                    <a:lumMod val="50000"/>
                  </a:schemeClr>
                </a:solidFill>
              </a:rPr>
              <a:t>l’alimentazione della Posizione Assicurativa con i dati provenienti dalle denunce </a:t>
            </a:r>
            <a:r>
              <a:rPr lang="it-IT" sz="2000" b="1" dirty="0" err="1">
                <a:solidFill>
                  <a:schemeClr val="bg2">
                    <a:lumMod val="50000"/>
                  </a:schemeClr>
                </a:solidFill>
              </a:rPr>
              <a:t>Uniemens</a:t>
            </a:r>
            <a:r>
              <a:rPr lang="it-IT" sz="2000" b="1" dirty="0">
                <a:solidFill>
                  <a:schemeClr val="bg2">
                    <a:lumMod val="50000"/>
                  </a:schemeClr>
                </a:solidFill>
              </a:rPr>
              <a:t>/</a:t>
            </a:r>
            <a:r>
              <a:rPr lang="it-IT" sz="2000" b="1" dirty="0" err="1">
                <a:solidFill>
                  <a:schemeClr val="bg2">
                    <a:lumMod val="50000"/>
                  </a:schemeClr>
                </a:solidFill>
              </a:rPr>
              <a:t>ListaPosPa</a:t>
            </a:r>
            <a:r>
              <a:rPr lang="it-IT" sz="2000" b="1" dirty="0">
                <a:solidFill>
                  <a:schemeClr val="bg2">
                    <a:lumMod val="50000"/>
                  </a:schemeClr>
                </a:solidFill>
              </a:rPr>
              <a:t> </a:t>
            </a:r>
          </a:p>
          <a:p>
            <a:r>
              <a:rPr lang="it-IT" sz="2000" b="1" dirty="0">
                <a:solidFill>
                  <a:schemeClr val="bg2">
                    <a:lumMod val="50000"/>
                  </a:schemeClr>
                </a:solidFill>
              </a:rPr>
              <a:t>la funzione di Ultimo Miglio che consente agli Enti di inserire un set di informazioni che, alla cessazione del servizio, sono necessarie per il calcolo della quota A di Pensione </a:t>
            </a:r>
          </a:p>
          <a:p>
            <a:r>
              <a:rPr lang="it-IT" sz="2000" b="1" dirty="0">
                <a:solidFill>
                  <a:schemeClr val="bg2">
                    <a:lumMod val="50000"/>
                  </a:schemeClr>
                </a:solidFill>
              </a:rPr>
              <a:t>fornitura dei dati per l’esposizione della Posizione Assicurativa sull’Estratto Conto e sul Casellario degli Attivi</a:t>
            </a:r>
          </a:p>
          <a:p>
            <a:endParaRPr lang="en-GB" dirty="0"/>
          </a:p>
        </p:txBody>
      </p:sp>
      <p:sp>
        <p:nvSpPr>
          <p:cNvPr id="4" name="Segnaposto numero diapositiva 3">
            <a:extLst>
              <a:ext uri="{FF2B5EF4-FFF2-40B4-BE49-F238E27FC236}">
                <a16:creationId xmlns:a16="http://schemas.microsoft.com/office/drawing/2014/main" id="{EF755A19-681C-4362-898D-9E891C84D3E8}"/>
              </a:ext>
            </a:extLst>
          </p:cNvPr>
          <p:cNvSpPr>
            <a:spLocks noGrp="1"/>
          </p:cNvSpPr>
          <p:nvPr>
            <p:ph type="sldNum" sz="quarter" idx="12"/>
          </p:nvPr>
        </p:nvSpPr>
        <p:spPr/>
        <p:txBody>
          <a:bodyPr/>
          <a:lstStyle/>
          <a:p>
            <a:fld id="{507FEFA8-9CBB-45B9-95A8-3C179CC91CBA}" type="slidenum">
              <a:rPr lang="en-GB" smtClean="0"/>
              <a:pPr/>
              <a:t>4</a:t>
            </a:fld>
            <a:endParaRPr lang="en-GB" dirty="0"/>
          </a:p>
        </p:txBody>
      </p:sp>
      <p:cxnSp>
        <p:nvCxnSpPr>
          <p:cNvPr id="6" name="Straight Connector 5">
            <a:extLst>
              <a:ext uri="{FF2B5EF4-FFF2-40B4-BE49-F238E27FC236}">
                <a16:creationId xmlns:a16="http://schemas.microsoft.com/office/drawing/2014/main" id="{A0AA4A76-95C2-4BC1-A948-00EC148AD71B}"/>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494EA771-E561-4C99-A55E-AC3F29E112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47B72-2249-4E5B-9478-DA479AE9FD26}"/>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pic>
        <p:nvPicPr>
          <p:cNvPr id="5" name="Immagine 4">
            <a:extLst>
              <a:ext uri="{FF2B5EF4-FFF2-40B4-BE49-F238E27FC236}">
                <a16:creationId xmlns:a16="http://schemas.microsoft.com/office/drawing/2014/main" id="{9D4C09C9-6391-4236-B367-6233D61B717C}"/>
              </a:ext>
            </a:extLst>
          </p:cNvPr>
          <p:cNvPicPr>
            <a:picLocks noChangeAspect="1"/>
          </p:cNvPicPr>
          <p:nvPr/>
        </p:nvPicPr>
        <p:blipFill>
          <a:blip r:embed="rId4" cstate="print"/>
          <a:stretch>
            <a:fillRect/>
          </a:stretch>
        </p:blipFill>
        <p:spPr>
          <a:xfrm>
            <a:off x="629919" y="365125"/>
            <a:ext cx="11287761" cy="1024406"/>
          </a:xfrm>
          <a:prstGeom prst="rect">
            <a:avLst/>
          </a:prstGeom>
        </p:spPr>
      </p:pic>
    </p:spTree>
    <p:extLst>
      <p:ext uri="{BB962C8B-B14F-4D97-AF65-F5344CB8AC3E}">
        <p14:creationId xmlns:p14="http://schemas.microsoft.com/office/powerpoint/2010/main" val="85834078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87401E2-4062-41D5-A915-D457D04347D1}"/>
              </a:ext>
            </a:extLst>
          </p:cNvPr>
          <p:cNvSpPr>
            <a:spLocks noGrp="1"/>
          </p:cNvSpPr>
          <p:nvPr>
            <p:ph type="sldNum" sz="quarter" idx="12"/>
          </p:nvPr>
        </p:nvSpPr>
        <p:spPr/>
        <p:txBody>
          <a:bodyPr/>
          <a:lstStyle/>
          <a:p>
            <a:fld id="{507FEFA8-9CBB-45B9-95A8-3C179CC91CBA}" type="slidenum">
              <a:rPr lang="en-GB" smtClean="0"/>
              <a:pPr/>
              <a:t>5</a:t>
            </a:fld>
            <a:endParaRPr lang="en-GB" dirty="0"/>
          </a:p>
        </p:txBody>
      </p:sp>
      <p:pic>
        <p:nvPicPr>
          <p:cNvPr id="3" name="Immagine 2">
            <a:extLst>
              <a:ext uri="{FF2B5EF4-FFF2-40B4-BE49-F238E27FC236}">
                <a16:creationId xmlns:a16="http://schemas.microsoft.com/office/drawing/2014/main" id="{F3F566B5-5FF9-415C-BFEC-A0D4825C9612}"/>
              </a:ext>
            </a:extLst>
          </p:cNvPr>
          <p:cNvPicPr>
            <a:picLocks noChangeAspect="1"/>
          </p:cNvPicPr>
          <p:nvPr/>
        </p:nvPicPr>
        <p:blipFill>
          <a:blip r:embed="rId3" cstate="print"/>
          <a:stretch>
            <a:fillRect/>
          </a:stretch>
        </p:blipFill>
        <p:spPr>
          <a:xfrm>
            <a:off x="0" y="136526"/>
            <a:ext cx="12192000" cy="6467474"/>
          </a:xfrm>
          <a:prstGeom prst="rect">
            <a:avLst/>
          </a:prstGeom>
        </p:spPr>
      </p:pic>
      <p:sp>
        <p:nvSpPr>
          <p:cNvPr id="4" name="CasellaDiTesto 3">
            <a:extLst>
              <a:ext uri="{FF2B5EF4-FFF2-40B4-BE49-F238E27FC236}">
                <a16:creationId xmlns:a16="http://schemas.microsoft.com/office/drawing/2014/main" id="{008FF919-5404-4098-9A1A-24DF6EAF355B}"/>
              </a:ext>
            </a:extLst>
          </p:cNvPr>
          <p:cNvSpPr txBox="1"/>
          <p:nvPr/>
        </p:nvSpPr>
        <p:spPr>
          <a:xfrm>
            <a:off x="985520" y="1503680"/>
            <a:ext cx="1076960" cy="562372"/>
          </a:xfrm>
          <a:prstGeom prst="rect">
            <a:avLst/>
          </a:prstGeom>
          <a:solidFill>
            <a:schemeClr val="tx1">
              <a:lumMod val="50000"/>
              <a:lumOff val="50000"/>
            </a:schemeClr>
          </a:solidFill>
          <a:ln>
            <a:solidFill>
              <a:schemeClr val="tx1"/>
            </a:solidFill>
          </a:ln>
        </p:spPr>
        <p:txBody>
          <a:bodyPr wrap="square" rtlCol="0">
            <a:spAutoFit/>
          </a:bodyPr>
          <a:lstStyle/>
          <a:p>
            <a:endParaRPr lang="it-IT" dirty="0"/>
          </a:p>
        </p:txBody>
      </p:sp>
      <p:sp>
        <p:nvSpPr>
          <p:cNvPr id="5" name="CasellaDiTesto 4">
            <a:extLst>
              <a:ext uri="{FF2B5EF4-FFF2-40B4-BE49-F238E27FC236}">
                <a16:creationId xmlns:a16="http://schemas.microsoft.com/office/drawing/2014/main" id="{53FDB9BD-7F7C-4ED2-A49E-346B547053D7}"/>
              </a:ext>
            </a:extLst>
          </p:cNvPr>
          <p:cNvSpPr txBox="1"/>
          <p:nvPr/>
        </p:nvSpPr>
        <p:spPr>
          <a:xfrm>
            <a:off x="3667760" y="1503680"/>
            <a:ext cx="1076960" cy="562372"/>
          </a:xfrm>
          <a:prstGeom prst="rect">
            <a:avLst/>
          </a:prstGeom>
          <a:solidFill>
            <a:schemeClr val="tx1">
              <a:lumMod val="50000"/>
              <a:lumOff val="50000"/>
            </a:schemeClr>
          </a:solidFill>
          <a:ln>
            <a:solidFill>
              <a:schemeClr val="tx1"/>
            </a:solidFill>
          </a:ln>
        </p:spPr>
        <p:txBody>
          <a:bodyPr wrap="square" rtlCol="0">
            <a:spAutoFit/>
          </a:bodyPr>
          <a:lstStyle/>
          <a:p>
            <a:endParaRPr lang="it-IT" dirty="0"/>
          </a:p>
        </p:txBody>
      </p:sp>
    </p:spTree>
    <p:extLst>
      <p:ext uri="{BB962C8B-B14F-4D97-AF65-F5344CB8AC3E}">
        <p14:creationId xmlns:p14="http://schemas.microsoft.com/office/powerpoint/2010/main" val="54824665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BB9CC49-C7B2-49A4-8629-E001E25E5E65}"/>
              </a:ext>
            </a:extLst>
          </p:cNvPr>
          <p:cNvSpPr>
            <a:spLocks noGrp="1"/>
          </p:cNvSpPr>
          <p:nvPr>
            <p:ph type="sldNum" sz="quarter" idx="12"/>
          </p:nvPr>
        </p:nvSpPr>
        <p:spPr/>
        <p:txBody>
          <a:bodyPr/>
          <a:lstStyle/>
          <a:p>
            <a:fld id="{507FEFA8-9CBB-45B9-95A8-3C179CC91CBA}" type="slidenum">
              <a:rPr lang="en-GB" smtClean="0"/>
              <a:pPr/>
              <a:t>6</a:t>
            </a:fld>
            <a:endParaRPr lang="en-GB" dirty="0"/>
          </a:p>
        </p:txBody>
      </p:sp>
      <p:pic>
        <p:nvPicPr>
          <p:cNvPr id="3" name="Immagine 2">
            <a:extLst>
              <a:ext uri="{FF2B5EF4-FFF2-40B4-BE49-F238E27FC236}">
                <a16:creationId xmlns:a16="http://schemas.microsoft.com/office/drawing/2014/main" id="{F5CD6D71-AF87-4BAE-9AB8-24A9D738A74B}"/>
              </a:ext>
            </a:extLst>
          </p:cNvPr>
          <p:cNvPicPr>
            <a:picLocks noChangeAspect="1"/>
          </p:cNvPicPr>
          <p:nvPr/>
        </p:nvPicPr>
        <p:blipFill>
          <a:blip r:embed="rId3" cstate="print"/>
          <a:stretch>
            <a:fillRect/>
          </a:stretch>
        </p:blipFill>
        <p:spPr>
          <a:xfrm>
            <a:off x="0" y="310244"/>
            <a:ext cx="12192000" cy="6547756"/>
          </a:xfrm>
          <a:prstGeom prst="rect">
            <a:avLst/>
          </a:prstGeom>
        </p:spPr>
      </p:pic>
    </p:spTree>
    <p:extLst>
      <p:ext uri="{BB962C8B-B14F-4D97-AF65-F5344CB8AC3E}">
        <p14:creationId xmlns:p14="http://schemas.microsoft.com/office/powerpoint/2010/main" val="408589800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DDCCB9E-AE54-4780-B3D9-856C5FFD1075}"/>
              </a:ext>
            </a:extLst>
          </p:cNvPr>
          <p:cNvPicPr>
            <a:picLocks noChangeAspect="1"/>
          </p:cNvPicPr>
          <p:nvPr/>
        </p:nvPicPr>
        <p:blipFill>
          <a:blip r:embed="rId3" cstate="print"/>
          <a:stretch>
            <a:fillRect/>
          </a:stretch>
        </p:blipFill>
        <p:spPr>
          <a:xfrm>
            <a:off x="114300" y="136525"/>
            <a:ext cx="11740243" cy="6584949"/>
          </a:xfrm>
          <a:prstGeom prst="rect">
            <a:avLst/>
          </a:prstGeom>
        </p:spPr>
      </p:pic>
      <p:sp>
        <p:nvSpPr>
          <p:cNvPr id="4" name="Segnaposto numero diapositiva 3">
            <a:extLst>
              <a:ext uri="{FF2B5EF4-FFF2-40B4-BE49-F238E27FC236}">
                <a16:creationId xmlns:a16="http://schemas.microsoft.com/office/drawing/2014/main" id="{38411D96-680E-4759-A37D-092674CD8417}"/>
              </a:ext>
            </a:extLst>
          </p:cNvPr>
          <p:cNvSpPr>
            <a:spLocks noGrp="1"/>
          </p:cNvSpPr>
          <p:nvPr>
            <p:ph type="sldNum" sz="quarter" idx="12"/>
          </p:nvPr>
        </p:nvSpPr>
        <p:spPr/>
        <p:txBody>
          <a:bodyPr vert="horz" lIns="91440" tIns="45720" rIns="91440" bIns="45720" rtlCol="0" anchor="ctr">
            <a:normAutofit/>
          </a:bodyPr>
          <a:lstStyle/>
          <a:p>
            <a:pPr>
              <a:spcAft>
                <a:spcPts val="600"/>
              </a:spcAft>
            </a:pPr>
            <a:fld id="{507FEFA8-9CBB-45B9-95A8-3C179CC91CBA}" type="slidenum">
              <a:rPr lang="en-US" smtClean="0"/>
              <a:pPr>
                <a:spcAft>
                  <a:spcPts val="600"/>
                </a:spcAft>
              </a:pPr>
              <a:t>7</a:t>
            </a:fld>
            <a:endParaRPr lang="en-US"/>
          </a:p>
        </p:txBody>
      </p:sp>
    </p:spTree>
    <p:extLst>
      <p:ext uri="{BB962C8B-B14F-4D97-AF65-F5344CB8AC3E}">
        <p14:creationId xmlns:p14="http://schemas.microsoft.com/office/powerpoint/2010/main" val="336802071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C0A5A32-CBF3-43DD-B5C5-D918EF234AB4}"/>
              </a:ext>
            </a:extLst>
          </p:cNvPr>
          <p:cNvPicPr>
            <a:picLocks noChangeAspect="1"/>
          </p:cNvPicPr>
          <p:nvPr/>
        </p:nvPicPr>
        <p:blipFill>
          <a:blip r:embed="rId3" cstate="print"/>
          <a:stretch>
            <a:fillRect/>
          </a:stretch>
        </p:blipFill>
        <p:spPr>
          <a:xfrm>
            <a:off x="746352" y="374196"/>
            <a:ext cx="10667319" cy="6091917"/>
          </a:xfrm>
          <a:prstGeom prst="rect">
            <a:avLst/>
          </a:prstGeom>
        </p:spPr>
      </p:pic>
      <p:sp>
        <p:nvSpPr>
          <p:cNvPr id="2" name="CasellaDiTesto 1">
            <a:extLst>
              <a:ext uri="{FF2B5EF4-FFF2-40B4-BE49-F238E27FC236}">
                <a16:creationId xmlns:a16="http://schemas.microsoft.com/office/drawing/2014/main" id="{4473BD69-812A-4C3E-8217-4645FC78BCD1}"/>
              </a:ext>
            </a:extLst>
          </p:cNvPr>
          <p:cNvSpPr txBox="1"/>
          <p:nvPr/>
        </p:nvSpPr>
        <p:spPr>
          <a:xfrm>
            <a:off x="2570480" y="2479040"/>
            <a:ext cx="1076960" cy="562372"/>
          </a:xfrm>
          <a:prstGeom prst="rect">
            <a:avLst/>
          </a:prstGeom>
          <a:solidFill>
            <a:schemeClr val="tx1">
              <a:lumMod val="50000"/>
              <a:lumOff val="50000"/>
            </a:schemeClr>
          </a:solidFill>
          <a:ln>
            <a:solidFill>
              <a:schemeClr val="tx1"/>
            </a:solidFill>
          </a:ln>
        </p:spPr>
        <p:txBody>
          <a:bodyPr wrap="square" rtlCol="0">
            <a:spAutoFit/>
          </a:bodyPr>
          <a:lstStyle/>
          <a:p>
            <a:endParaRPr lang="it-IT" dirty="0"/>
          </a:p>
        </p:txBody>
      </p:sp>
      <p:sp>
        <p:nvSpPr>
          <p:cNvPr id="6" name="CasellaDiTesto 5">
            <a:extLst>
              <a:ext uri="{FF2B5EF4-FFF2-40B4-BE49-F238E27FC236}">
                <a16:creationId xmlns:a16="http://schemas.microsoft.com/office/drawing/2014/main" id="{AC4314BF-9655-4F5C-8535-362233AC573A}"/>
              </a:ext>
            </a:extLst>
          </p:cNvPr>
          <p:cNvSpPr txBox="1"/>
          <p:nvPr/>
        </p:nvSpPr>
        <p:spPr>
          <a:xfrm>
            <a:off x="8097520" y="2479040"/>
            <a:ext cx="1076960" cy="562372"/>
          </a:xfrm>
          <a:prstGeom prst="rect">
            <a:avLst/>
          </a:prstGeom>
          <a:solidFill>
            <a:schemeClr val="tx1">
              <a:lumMod val="50000"/>
              <a:lumOff val="50000"/>
            </a:schemeClr>
          </a:solidFill>
          <a:ln>
            <a:solidFill>
              <a:schemeClr val="tx1"/>
            </a:solidFill>
          </a:ln>
        </p:spPr>
        <p:txBody>
          <a:bodyPr wrap="square" rtlCol="0">
            <a:spAutoFit/>
          </a:bodyPr>
          <a:lstStyle/>
          <a:p>
            <a:endParaRPr lang="it-IT" dirty="0"/>
          </a:p>
        </p:txBody>
      </p:sp>
    </p:spTree>
    <p:extLst>
      <p:ext uri="{BB962C8B-B14F-4D97-AF65-F5344CB8AC3E}">
        <p14:creationId xmlns:p14="http://schemas.microsoft.com/office/powerpoint/2010/main" val="48534270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DAC73FC-7DD8-40A9-967A-C6ACC66D769E}"/>
              </a:ext>
            </a:extLst>
          </p:cNvPr>
          <p:cNvSpPr>
            <a:spLocks noGrp="1"/>
          </p:cNvSpPr>
          <p:nvPr>
            <p:ph type="sldNum" sz="quarter" idx="12"/>
          </p:nvPr>
        </p:nvSpPr>
        <p:spPr/>
        <p:txBody>
          <a:bodyPr/>
          <a:lstStyle/>
          <a:p>
            <a:fld id="{507FEFA8-9CBB-45B9-95A8-3C179CC91CBA}" type="slidenum">
              <a:rPr lang="en-GB" smtClean="0"/>
              <a:pPr/>
              <a:t>9</a:t>
            </a:fld>
            <a:endParaRPr lang="en-GB" dirty="0"/>
          </a:p>
        </p:txBody>
      </p:sp>
      <p:pic>
        <p:nvPicPr>
          <p:cNvPr id="3" name="Immagine 2">
            <a:extLst>
              <a:ext uri="{FF2B5EF4-FFF2-40B4-BE49-F238E27FC236}">
                <a16:creationId xmlns:a16="http://schemas.microsoft.com/office/drawing/2014/main" id="{71BD638C-ED9A-4B35-B6E4-045185E2C03C}"/>
              </a:ext>
            </a:extLst>
          </p:cNvPr>
          <p:cNvPicPr>
            <a:picLocks noChangeAspect="1"/>
          </p:cNvPicPr>
          <p:nvPr/>
        </p:nvPicPr>
        <p:blipFill>
          <a:blip r:embed="rId3" cstate="print"/>
          <a:stretch>
            <a:fillRect/>
          </a:stretch>
        </p:blipFill>
        <p:spPr>
          <a:xfrm>
            <a:off x="0" y="857014"/>
            <a:ext cx="12192000" cy="2339812"/>
          </a:xfrm>
          <a:prstGeom prst="rect">
            <a:avLst/>
          </a:prstGeom>
        </p:spPr>
      </p:pic>
      <p:pic>
        <p:nvPicPr>
          <p:cNvPr id="4" name="Immagine 3">
            <a:extLst>
              <a:ext uri="{FF2B5EF4-FFF2-40B4-BE49-F238E27FC236}">
                <a16:creationId xmlns:a16="http://schemas.microsoft.com/office/drawing/2014/main" id="{F5DDB645-1E83-4D00-BE6B-AA915CF68CD5}"/>
              </a:ext>
            </a:extLst>
          </p:cNvPr>
          <p:cNvPicPr>
            <a:picLocks noChangeAspect="1"/>
          </p:cNvPicPr>
          <p:nvPr/>
        </p:nvPicPr>
        <p:blipFill>
          <a:blip r:embed="rId4" cstate="print"/>
          <a:stretch>
            <a:fillRect/>
          </a:stretch>
        </p:blipFill>
        <p:spPr>
          <a:xfrm>
            <a:off x="132080" y="3099902"/>
            <a:ext cx="11765753" cy="3231048"/>
          </a:xfrm>
          <a:prstGeom prst="rect">
            <a:avLst/>
          </a:prstGeom>
        </p:spPr>
      </p:pic>
    </p:spTree>
    <p:extLst>
      <p:ext uri="{BB962C8B-B14F-4D97-AF65-F5344CB8AC3E}">
        <p14:creationId xmlns:p14="http://schemas.microsoft.com/office/powerpoint/2010/main" val="415931241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10.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1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1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1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5.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6.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7.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8.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9.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565</TotalTime>
  <Words>6229</Words>
  <Application>Microsoft Office PowerPoint</Application>
  <PresentationFormat>Widescreen</PresentationFormat>
  <Paragraphs>184</Paragraphs>
  <Slides>34</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34</vt:i4>
      </vt:variant>
    </vt:vector>
  </HeadingPairs>
  <TitlesOfParts>
    <vt:vector size="39" baseType="lpstr">
      <vt:lpstr>Arial</vt:lpstr>
      <vt:lpstr>Calibri</vt:lpstr>
      <vt:lpstr>Calibri Light</vt:lpstr>
      <vt:lpstr>Comic Sans MS</vt:lpstr>
      <vt:lpstr>Office Theme</vt:lpstr>
      <vt:lpstr>                 Riscatto dei servizi, certificazione, estratto conto assicurativo: dal presente alla previdenza   </vt:lpstr>
      <vt:lpstr>Presentazione standard di PowerPoint</vt:lpstr>
      <vt:lpstr>Presentazione standard di PowerPoint</vt:lpstr>
      <vt:lpstr>[Inserire titolo]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Posizione assicurativa: Contribuzione Obbligatoria. Contribuzione Figurativa. A titolo oneroso e non</vt:lpstr>
      <vt:lpstr>Riscatto gratuito dei servizi resi allo Stato senza ritenuta conto tesoro</vt:lpstr>
      <vt:lpstr>Gli statali che si avvicinano alla pensione devono prestare attenzione ai servizi utili ex se ai fini pensionistici ed i servizi che possono essere riscattati</vt:lpstr>
      <vt:lpstr>lavoratori cessati dal servizio per motivi diversi dai limiti di età possono esercitare la facoltà di riscatto/computo di periodi o servizi in costanza di attività lavorativa ovvero entro il termine perentorio di 90 giorni dalla data di risoluzione del rapporto di lavoro. </vt:lpstr>
      <vt:lpstr>Maggiorazione dei servizi per iscritti alla Gestione Dipendenti Pubblici – Il Pubblico Impiego NON Privatizzato</vt:lpstr>
      <vt:lpstr>Le maggiorazioni di servizio </vt:lpstr>
      <vt:lpstr>Riscatti a titolo oneroso</vt:lpstr>
      <vt:lpstr>Riscatto  dei periodi di aspettativa</vt:lpstr>
      <vt:lpstr>Riscatto servizio civile su base volontaria (art.4, comma 2, del decreto n.185/2008, così come convertito in legge n.2/2009) </vt:lpstr>
      <vt:lpstr>Riscatto del periodo di congedo per la formazione (art.5, comma 5, legge n.53/2000) </vt:lpstr>
      <vt:lpstr>Presentazione standard di PowerPoint</vt:lpstr>
      <vt:lpstr>Presentazione standard di PowerPoint</vt:lpstr>
      <vt:lpstr>Le novità apportate dalla legge di conversione del DL 4/2019 sono state illustrate ieri dall'ente previdenziale nella Circolare 106/2019</vt:lpstr>
      <vt:lpstr>Le novità apportate dalla legge di conversione del DL 4/2019 sono state illustrate ieri dall'ente previdenziale nella Circolare 106/2019</vt:lpstr>
      <vt:lpstr>Presentazione standard di PowerPoint</vt:lpstr>
      <vt:lpstr>Presentazione standard di PowerPoint</vt:lpstr>
      <vt:lpstr>Presentazione standard di PowerPoint</vt:lpstr>
      <vt:lpstr>Presentazione standard di PowerPoint</vt:lpstr>
      <vt:lpstr>Presentazione standard di PowerPoint</vt:lpstr>
      <vt:lpstr>La  Circolare n.  6  2020 </vt:lpstr>
      <vt:lpstr>Presentazione standard di PowerPoint</vt:lpstr>
      <vt:lpstr>Presentazione standard di PowerPoint</vt:lpstr>
      <vt:lpstr>Presentazione standard di PowerPoint</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Riscatto dei servizi, certificazione, estratto conto assicurativo: dal presente alla previdenza   Relatore: Buzzelli Marco</dc:title>
  <dc:creator>Buzzelli Marco</dc:creator>
  <cp:lastModifiedBy>Chiara Di chio</cp:lastModifiedBy>
  <cp:revision>33</cp:revision>
  <cp:lastPrinted>2020-02-13T15:18:26Z</cp:lastPrinted>
  <dcterms:created xsi:type="dcterms:W3CDTF">2020-02-10T14:03:34Z</dcterms:created>
  <dcterms:modified xsi:type="dcterms:W3CDTF">2024-04-08T07:45:28Z</dcterms:modified>
</cp:coreProperties>
</file>