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9" r:id="rId3"/>
    <p:sldId id="260" r:id="rId4"/>
    <p:sldId id="282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85" r:id="rId13"/>
    <p:sldId id="267" r:id="rId14"/>
    <p:sldId id="274" r:id="rId15"/>
    <p:sldId id="273" r:id="rId16"/>
    <p:sldId id="276" r:id="rId17"/>
    <p:sldId id="277" r:id="rId18"/>
    <p:sldId id="268" r:id="rId19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898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4F8AA-DE4D-48E7-9950-2134847BAD72}" type="datetimeFigureOut">
              <a:rPr lang="en-GB" smtClean="0"/>
              <a:t>08/04/2024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48683-8F21-43E1-A7EB-F4A869CF645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685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59DE-BFB0-4503-9193-8C53FBD1B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46B05-FDE7-4E80-BEEE-1AB2EE124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F6618-55C1-49F8-9BD7-BC190CF8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0F4E2-0021-4936-B4C6-A77B6EF7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24CC1-73BD-4877-80F1-B89BAC35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1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9A738-FA6E-4A55-BC67-F9E1EB52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D44D4-8090-46BF-8786-7BC91769C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CC9E6-B355-453B-8FD1-483025F09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10827-2327-4634-A115-B6F0F0AAD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96030-856B-438F-B1BE-92D3F18C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30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39525-77B6-41B0-8C7B-99808ADC6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371E10-FDAE-48CE-9290-863F3DEBC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FA09-7F08-488D-8270-FED8FEB8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FEE94-1376-48A4-90A9-30A549A8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54D9-0CCE-4AAF-82CC-7485CE98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61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4081C-E92F-4534-8882-ABD30C595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A9DD0-C99A-43C7-93A9-867C5A143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914F-387C-45C6-A3A2-7F6881DF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36FED-CC77-439F-B457-98B39F377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5CED7-627C-4A68-94A0-067A604B6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85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BAF4-6FFC-46B0-8AF0-4E5C02A0B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08B2A-6EB8-41BF-8503-B580C0DAC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C4CB6-4CF3-4B5A-A05C-84781805D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AACB9-71B7-40C1-9260-74C41105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8D30D-9E7F-4193-BDDD-5FAB4D69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6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A9AB-3514-49B4-9EE2-7DD080E9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4B277-25AF-44A8-B9F9-4114ABA23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9DEA3-E942-46E9-9998-5E5C4D27E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992C8F-8F59-4B67-8470-4DDE83D84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4BFD9-DFFF-4746-BB59-5FF3B448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C92BF-8C10-4525-A4CC-6EA8593D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77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BC13-8EF4-4081-B573-376B0192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B49D1-70CA-4541-BE09-77D374591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608BA-6C29-48DB-8491-B50536B24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8C157-C85E-4A35-A002-202DA57E5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14D18-930A-4E19-A883-2B8A5E48D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BB4EC-2994-4308-ABAC-6689942B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7C9959-31DA-4A01-AD25-8F722CE2D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23372-0C02-4D4F-B346-D2558647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97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284B-EC38-4BFE-A221-6EBB23594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963D36-6D13-43D4-AAC2-BF944879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FF1B86-BC02-4E4D-A695-D78CB50B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34968-1351-40C6-A4A6-CD9081606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8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1628A-33FE-4ADC-A3B8-ACB0194BC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719233-40D5-4FFD-8E8D-4E769E66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E4921-FD2E-46BD-9016-6F8ED5C3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6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77A84-CE44-4CE9-92A6-BE70D8BF9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00D2B-6AC6-45B9-99CD-A3D729138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EC615-A246-4687-8867-154CE7634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63AC1-E53C-4B47-B977-F8F5D8B1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44240-D4AD-43C1-A3AD-010B3573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C9144-9597-4512-89A6-00FAB817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89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67A96-53D5-4E3E-8347-24901EB8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7992D0-CC8A-4253-9A29-C68389671F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189F1-23FA-4AF4-AE86-F0AF40FB6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337DE-A8FA-4221-84E9-B89F0886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52F55-8C4A-46D4-B196-94F4F6D0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34915-B966-494F-9BA4-4D0234BB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5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F2BF9-D0D6-4E0E-873F-F7E58871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FA881-C526-46F1-BA63-4811FF721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969B7-3A45-4E1B-98A8-4541C7589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FCC5F-3A5D-4DAA-9C86-48419C48D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A22A2-65C6-45A8-A2CB-1DEAE514C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EFA8-9CBB-45B9-95A8-3C179CC91CBA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28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ps.it/nuovoportaleinps/default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F4CE-D35F-41C5-82A7-6E7A97377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830" y="846161"/>
            <a:ext cx="9248340" cy="3854301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Ausiliaria e Riserva, </a:t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aspetti giuridici e </a:t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requisiti normativi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br>
              <a:rPr lang="it-IT" b="1" dirty="0">
                <a:solidFill>
                  <a:schemeClr val="bg1"/>
                </a:solidFill>
              </a:rPr>
            </a:br>
            <a:br>
              <a:rPr lang="it-IT" b="1" dirty="0">
                <a:solidFill>
                  <a:schemeClr val="bg1"/>
                </a:solidFill>
              </a:rPr>
            </a:b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59C3BE-D7AD-4A7F-9E8B-F92232524AC1}"/>
              </a:ext>
            </a:extLst>
          </p:cNvPr>
          <p:cNvSpPr txBox="1"/>
          <p:nvPr/>
        </p:nvSpPr>
        <p:spPr>
          <a:xfrm>
            <a:off x="4844316" y="6339854"/>
            <a:ext cx="721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solidFill>
                  <a:schemeClr val="bg1"/>
                </a:solidFill>
                <a:latin typeface="+mj-lt"/>
              </a:rPr>
              <a:t>Tavolo formativo </a:t>
            </a:r>
            <a:r>
              <a:rPr lang="en-GB" sz="1400" b="1" i="1" dirty="0" err="1">
                <a:solidFill>
                  <a:schemeClr val="bg1"/>
                </a:solidFill>
                <a:latin typeface="+mj-lt"/>
              </a:rPr>
              <a:t>trattamenti</a:t>
            </a:r>
            <a:r>
              <a:rPr lang="en-GB" sz="1400" b="1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1400" b="1" i="1" dirty="0" err="1">
                <a:solidFill>
                  <a:schemeClr val="bg1"/>
                </a:solidFill>
                <a:latin typeface="+mj-lt"/>
              </a:rPr>
              <a:t>pensionistici</a:t>
            </a:r>
            <a:endParaRPr lang="en-GB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9E322F0-0F20-40DD-8940-FC0B405581D0}"/>
              </a:ext>
            </a:extLst>
          </p:cNvPr>
          <p:cNvSpPr txBox="1">
            <a:spLocks/>
          </p:cNvSpPr>
          <p:nvPr/>
        </p:nvSpPr>
        <p:spPr>
          <a:xfrm>
            <a:off x="6315075" y="5288594"/>
            <a:ext cx="5259088" cy="5736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i="1" dirty="0">
              <a:solidFill>
                <a:schemeClr val="bg1"/>
              </a:solidFill>
            </a:endParaRPr>
          </a:p>
        </p:txBody>
      </p:sp>
      <p:pic>
        <p:nvPicPr>
          <p:cNvPr id="8" name="Picture 4" descr="Risultati immagini per logo inps bianco">
            <a:extLst>
              <a:ext uri="{FF2B5EF4-FFF2-40B4-BE49-F238E27FC236}">
                <a16:creationId xmlns:a16="http://schemas.microsoft.com/office/drawing/2014/main" id="{DC521FA7-47B8-4F99-90D2-69E92BAB6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37" y="5288594"/>
            <a:ext cx="1128767" cy="120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36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088"/>
            <a:ext cx="10189191" cy="33195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000" b="1" dirty="0"/>
              <a:t>Vantaggi economici:</a:t>
            </a:r>
          </a:p>
          <a:p>
            <a:pPr algn="just"/>
            <a:r>
              <a:rPr lang="en-GB" sz="2600" dirty="0"/>
              <a:t>Al termine del periodo di AU, spetta la riliquidazione della pensione con l’inglobamento nella “pensione provvisoria” dell’80% dell’indennità di AU </a:t>
            </a:r>
          </a:p>
          <a:p>
            <a:pPr algn="just"/>
            <a:r>
              <a:rPr lang="en-GB" sz="2600" dirty="0"/>
              <a:t>E’ prevista inoltre la contestuale attribuzione degli scatti maturati per il periodo di effettiva permanenza in AU, pari al 2,5 % dello stipendio lordo ogni due anni ovvero 6,25% al termine dei 5 massimi previsti  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614260-1E38-46C3-A843-4DEBE8242791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61CDC7EF-C35F-4944-9B7C-C97DD28F5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C8E6E9C-55CF-42DB-9949-756D5B2F7766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E03EB7-2B34-450B-B4B4-83ECA0E0A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10</a:t>
            </a:fld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736A300-AAA4-4401-87D5-F78A3BB86562}"/>
              </a:ext>
            </a:extLst>
          </p:cNvPr>
          <p:cNvSpPr txBox="1">
            <a:spLocks/>
          </p:cNvSpPr>
          <p:nvPr/>
        </p:nvSpPr>
        <p:spPr>
          <a:xfrm>
            <a:off x="840474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EC2D1E8-A36F-47CC-8B71-2E8EEE6AD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238"/>
          </a:xfrm>
        </p:spPr>
        <p:txBody>
          <a:bodyPr>
            <a:normAutofit/>
          </a:bodyPr>
          <a:lstStyle/>
          <a:p>
            <a:r>
              <a:rPr lang="en-GB" sz="4200" dirty="0"/>
              <a:t>Categoria dell’ Ausiliaria</a:t>
            </a:r>
          </a:p>
        </p:txBody>
      </p:sp>
    </p:spTree>
    <p:extLst>
      <p:ext uri="{BB962C8B-B14F-4D97-AF65-F5344CB8AC3E}">
        <p14:creationId xmlns:p14="http://schemas.microsoft.com/office/powerpoint/2010/main" val="365411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018" y="117365"/>
            <a:ext cx="10515600" cy="1325563"/>
          </a:xfrm>
        </p:spPr>
        <p:txBody>
          <a:bodyPr/>
          <a:lstStyle/>
          <a:p>
            <a:r>
              <a:rPr lang="en-GB" dirty="0"/>
              <a:t>Categoria della Riserva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4020"/>
            <a:ext cx="8114731" cy="29648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000" b="1" dirty="0"/>
              <a:t>Condizioni di accesso:</a:t>
            </a:r>
          </a:p>
          <a:p>
            <a:r>
              <a:rPr lang="en-GB" sz="2600" dirty="0"/>
              <a:t>Transito dalla categoria della Ausiliaria </a:t>
            </a:r>
          </a:p>
          <a:p>
            <a:r>
              <a:rPr lang="en-GB" sz="2600" dirty="0"/>
              <a:t>A domanda, direttamente dal servizio permanente</a:t>
            </a:r>
          </a:p>
          <a:p>
            <a:r>
              <a:rPr lang="en-GB" sz="2600" dirty="0"/>
              <a:t>D’autorità</a:t>
            </a:r>
          </a:p>
          <a:p>
            <a:r>
              <a:rPr lang="en-GB" sz="2600" dirty="0"/>
              <a:t>Per infermità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7C6B97-8149-496F-8BB4-BE3B340DB76B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8FC175FD-80B4-4B0D-9F31-75CF9E92A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38A977-2A8F-4748-874E-C13A2C44B27C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1D2ACEB-C7D5-409A-A8B9-01926BB2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064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699"/>
            <a:ext cx="10515600" cy="1442433"/>
          </a:xfrm>
        </p:spPr>
        <p:txBody>
          <a:bodyPr/>
          <a:lstStyle/>
          <a:p>
            <a:r>
              <a:rPr lang="en-GB" dirty="0"/>
              <a:t>Categoria della Riserva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089"/>
            <a:ext cx="10515600" cy="3417546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Durata</a:t>
            </a:r>
            <a:r>
              <a:rPr lang="en-GB" dirty="0"/>
              <a:t>:</a:t>
            </a:r>
          </a:p>
          <a:p>
            <a:r>
              <a:rPr lang="en-GB" dirty="0"/>
              <a:t>Il personale militare permane nella Riserva sino al raggiungimento dei limiti di età dettati dalla legge dopo i quali transita nella categoria del </a:t>
            </a:r>
            <a:r>
              <a:rPr lang="en-GB" b="1" dirty="0"/>
              <a:t>congedo assoluto</a:t>
            </a:r>
            <a:r>
              <a:rPr lang="en-GB" dirty="0"/>
              <a:t>, dove si può essere collocati, ancor prima dei limiti predetti, qualora il militare non conservi l’idoneità al servizio incondizionato</a:t>
            </a:r>
          </a:p>
          <a:p>
            <a:pPr marL="0" indent="0">
              <a:buNone/>
            </a:pPr>
            <a:r>
              <a:rPr lang="en-GB" dirty="0"/>
              <a:t>   </a:t>
            </a:r>
          </a:p>
          <a:p>
            <a:endParaRPr lang="en-GB" dirty="0"/>
          </a:p>
          <a:p>
            <a:endParaRPr lang="en-GB" b="1" dirty="0"/>
          </a:p>
          <a:p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6DD2E9-18C0-4C0D-AF34-9B20581443A8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A0EDD21A-7C1B-46D1-8394-D3CD517D4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DB20F87-04C5-45BE-9511-EB92AEC63B6D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7E920C-006D-40AB-A913-323F5FA7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372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9438"/>
            <a:ext cx="10025418" cy="1555845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/>
              <a:t>Obblighi:</a:t>
            </a:r>
          </a:p>
          <a:p>
            <a:pPr algn="just"/>
            <a:r>
              <a:rPr lang="en-GB" dirty="0"/>
              <a:t>Il personale che transita nella categoria della Riserva mantiene gli obblighi di servizio solo in caso di guerra</a:t>
            </a:r>
          </a:p>
          <a:p>
            <a:pPr algn="just"/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587CBD-696D-41EE-8101-06D69774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13</a:t>
            </a:fld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8DA67AA-ED27-4313-BD87-5DF5D1C829A8}"/>
              </a:ext>
            </a:extLst>
          </p:cNvPr>
          <p:cNvSpPr txBox="1">
            <a:spLocks/>
          </p:cNvSpPr>
          <p:nvPr/>
        </p:nvSpPr>
        <p:spPr>
          <a:xfrm>
            <a:off x="729018" y="1173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Categoria della Riserva</a:t>
            </a:r>
          </a:p>
        </p:txBody>
      </p:sp>
    </p:spTree>
    <p:extLst>
      <p:ext uri="{BB962C8B-B14F-4D97-AF65-F5344CB8AC3E}">
        <p14:creationId xmlns:p14="http://schemas.microsoft.com/office/powerpoint/2010/main" val="2207682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140"/>
            <a:ext cx="10120952" cy="3971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/>
              <a:t>Vantaggi economici:</a:t>
            </a:r>
          </a:p>
          <a:p>
            <a:pPr algn="just"/>
            <a:r>
              <a:rPr lang="en-GB" sz="2600" dirty="0"/>
              <a:t>Il personale che transita nella categoria della Riserva non è tenuto al versamento dei contributi e previdenziali e assistenziali con un aumento di circa il 10% dell’assegno pensionistico mensile</a:t>
            </a:r>
          </a:p>
          <a:p>
            <a:pPr algn="just"/>
            <a:r>
              <a:rPr lang="en-GB" sz="2600" dirty="0"/>
              <a:t>In caso di accesso nella Riserva a domanda direttamente dal Servizio Permanente (SP), spettano i sei aumenti periodici di stipendio (i cd. 6 scatti) in aggiunta alla base pensionabile previo pagamento della parte di contribuzione previdenziale mancante in relazione ai limiti di età previsti per il grado rivestito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Tavolo formativo trattamenti pensionistici | 14/02/2020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587CBD-696D-41EE-8101-06D69774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7FEFA8-9CBB-45B9-95A8-3C179CC91CB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80AB19E-00F4-4B76-BB56-75D36297E1EF}"/>
              </a:ext>
            </a:extLst>
          </p:cNvPr>
          <p:cNvSpPr txBox="1">
            <a:spLocks/>
          </p:cNvSpPr>
          <p:nvPr/>
        </p:nvSpPr>
        <p:spPr>
          <a:xfrm>
            <a:off x="729018" y="1173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Categoria della Riserva</a:t>
            </a:r>
          </a:p>
        </p:txBody>
      </p:sp>
    </p:spTree>
    <p:extLst>
      <p:ext uri="{BB962C8B-B14F-4D97-AF65-F5344CB8AC3E}">
        <p14:creationId xmlns:p14="http://schemas.microsoft.com/office/powerpoint/2010/main" val="1384049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168"/>
            <a:ext cx="10230134" cy="398675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3000" b="1" dirty="0"/>
              <a:t>Vantaggi economici:</a:t>
            </a:r>
          </a:p>
          <a:p>
            <a:pPr algn="just"/>
            <a:r>
              <a:rPr lang="en-GB" b="1" dirty="0"/>
              <a:t> </a:t>
            </a:r>
            <a:r>
              <a:rPr lang="en-GB" sz="2600" dirty="0"/>
              <a:t>Al termine dell’AU viene determinato il trattamento pensionistico relative alla posizione di Riserva con l’inclusione nella voce pensione dell’ 80% dell’indennità di AU nonchè degli scatti biennali del 2,5% dello stipendio lordo maturati durante il periodo di effettiva permanenza in AU  </a:t>
            </a:r>
            <a:r>
              <a:rPr lang="en-GB" sz="2600" b="1" dirty="0"/>
              <a:t> </a:t>
            </a:r>
          </a:p>
          <a:p>
            <a:pPr algn="just"/>
            <a:r>
              <a:rPr lang="en-GB" sz="2600" b="1" dirty="0"/>
              <a:t> </a:t>
            </a:r>
            <a:r>
              <a:rPr lang="en-GB" sz="2600" dirty="0"/>
              <a:t>In caso di accesso nella Riserva a domanda direttamente dal SP, in alternative al collocamento in AU, spetta l’incremento del montante individuale dei contributi ai fini del computo della pensione (effetto “moltiplicatore” ovvero un’incremento pari a 5 volte la base imponibile stipendiale dell’ultimo anno di servizio, moltiplicata per l’aliquota di computo della pensione</a:t>
            </a:r>
          </a:p>
          <a:p>
            <a:pPr algn="just"/>
            <a:endParaRPr lang="en-GB" dirty="0"/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dirty="0"/>
          </a:p>
          <a:p>
            <a:pPr algn="just"/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Tavolo formativo trattamenti pensionistici | 14/02/2020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587CBD-696D-41EE-8101-06D69774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7FEFA8-9CBB-45B9-95A8-3C179CC91CB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E8E24AE-0527-4D4F-9BB1-7879626E5B0F}"/>
              </a:ext>
            </a:extLst>
          </p:cNvPr>
          <p:cNvSpPr txBox="1">
            <a:spLocks/>
          </p:cNvSpPr>
          <p:nvPr/>
        </p:nvSpPr>
        <p:spPr>
          <a:xfrm>
            <a:off x="729018" y="1173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Categoria della Riserva</a:t>
            </a:r>
          </a:p>
        </p:txBody>
      </p:sp>
    </p:spTree>
    <p:extLst>
      <p:ext uri="{BB962C8B-B14F-4D97-AF65-F5344CB8AC3E}">
        <p14:creationId xmlns:p14="http://schemas.microsoft.com/office/powerpoint/2010/main" val="3641578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960"/>
            <a:ext cx="10202839" cy="398496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r>
              <a:rPr lang="en-GB" sz="3000" dirty="0"/>
              <a:t>Non si può rendere una risposta “universale”</a:t>
            </a:r>
          </a:p>
          <a:p>
            <a:pPr algn="just"/>
            <a:r>
              <a:rPr lang="en-GB" sz="2600" dirty="0"/>
              <a:t>Generalizzare sarebbe un’ errore perchè ciascuno si trova in una peculiare situazione di servizio e stipendiale, quindi pensionistica. Ci troviamo di fronte a valutazioni talvolta soggettive che rispecchiano le aspettative personali per il post congedo</a:t>
            </a:r>
          </a:p>
          <a:p>
            <a:pPr algn="just"/>
            <a:r>
              <a:rPr lang="en-GB" sz="2600" dirty="0"/>
              <a:t>Di certo nel breve termine il trattamento di Riserva appare più vantaggioso mentre quello dell’Ausiliaria determina maggiori vantaggi nel lungo termine          </a:t>
            </a:r>
            <a:r>
              <a:rPr lang="en-GB" sz="2600" b="1" dirty="0"/>
              <a:t> </a:t>
            </a:r>
          </a:p>
          <a:p>
            <a:pPr marL="0" indent="0" algn="just">
              <a:buNone/>
            </a:pPr>
            <a:endParaRPr lang="en-GB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Tavolo formativo trattamenti pensionistici | 14/02/2020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587CBD-696D-41EE-8101-06D69774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7FEFA8-9CBB-45B9-95A8-3C179CC91CB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4F7763-A53E-46D4-B60C-CCED16B3FC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                    </a:t>
            </a:r>
            <a:r>
              <a:rPr lang="en-GB" b="1" dirty="0"/>
              <a:t>Riserva o Ausiliaria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66121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7971456-4550-4CCA-B731-4A10C7C5A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17</a:t>
            </a:fld>
            <a:endParaRPr lang="en-GB" dirty="0"/>
          </a:p>
        </p:txBody>
      </p:sp>
      <p:cxnSp>
        <p:nvCxnSpPr>
          <p:cNvPr id="11" name="Straight Connector 3">
            <a:extLst>
              <a:ext uri="{FF2B5EF4-FFF2-40B4-BE49-F238E27FC236}">
                <a16:creationId xmlns:a16="http://schemas.microsoft.com/office/drawing/2014/main" id="{A699B503-D467-437C-8DC5-5F2E57D929F2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Immagine correlata">
            <a:extLst>
              <a:ext uri="{FF2B5EF4-FFF2-40B4-BE49-F238E27FC236}">
                <a16:creationId xmlns:a16="http://schemas.microsoft.com/office/drawing/2014/main" id="{52E74833-D34B-4F22-A1FB-36D9BCAD7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>
            <a:extLst>
              <a:ext uri="{FF2B5EF4-FFF2-40B4-BE49-F238E27FC236}">
                <a16:creationId xmlns:a16="http://schemas.microsoft.com/office/drawing/2014/main" id="{E1E4EE5D-11C3-4147-8BBA-F40AA31E5432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Tavolo formativo trattamenti pensionistici | 14/02/2020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09B6421-43AA-4FD3-B7A1-C85A067CC7E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                    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0729899-B13D-4B94-9009-8EB0F3992AA1}"/>
              </a:ext>
            </a:extLst>
          </p:cNvPr>
          <p:cNvSpPr txBox="1">
            <a:spLocks/>
          </p:cNvSpPr>
          <p:nvPr/>
        </p:nvSpPr>
        <p:spPr>
          <a:xfrm>
            <a:off x="838200" y="1473961"/>
            <a:ext cx="10515600" cy="349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b="1" dirty="0"/>
          </a:p>
          <a:p>
            <a:endParaRPr lang="en-GB" b="1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84CEF1F-36F0-4241-853F-08C8AFF3A0D1}"/>
              </a:ext>
            </a:extLst>
          </p:cNvPr>
          <p:cNvSpPr txBox="1">
            <a:spLocks/>
          </p:cNvSpPr>
          <p:nvPr/>
        </p:nvSpPr>
        <p:spPr>
          <a:xfrm>
            <a:off x="990600" y="1626361"/>
            <a:ext cx="10515600" cy="349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4A701F3-2521-4937-9953-9F29041E95B9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                    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AEB9EC2-2401-4BD0-A748-30524B227A63}"/>
              </a:ext>
            </a:extLst>
          </p:cNvPr>
          <p:cNvSpPr txBox="1">
            <a:spLocks/>
          </p:cNvSpPr>
          <p:nvPr/>
        </p:nvSpPr>
        <p:spPr>
          <a:xfrm>
            <a:off x="1291436" y="422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                    </a:t>
            </a:r>
            <a:r>
              <a:rPr lang="en-GB" b="1" dirty="0"/>
              <a:t>SCENARI FUTURI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AA230ED-B246-432D-947D-CE8D0ED6988A}"/>
              </a:ext>
            </a:extLst>
          </p:cNvPr>
          <p:cNvSpPr txBox="1">
            <a:spLocks/>
          </p:cNvSpPr>
          <p:nvPr/>
        </p:nvSpPr>
        <p:spPr>
          <a:xfrm>
            <a:off x="1143000" y="1778761"/>
            <a:ext cx="9906000" cy="40775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GB" b="1" dirty="0"/>
          </a:p>
          <a:p>
            <a:pPr algn="just"/>
            <a:r>
              <a:rPr lang="en-GB" sz="2600" dirty="0"/>
              <a:t>Le frammentarie notizie, non ancora formalizzate, sostengono che tra le varie misure di contenimento della spesa pubblica potrebbe essere prevista l’ abolizione della posizione dell’Ausiliaria per il personale dei comparti difesa e sicurezza; conseguentemente questo personale in servizio permanente all’ atto di cessazione dal servizio, per qualsiasi causa, sarà collocato direttamente nella categoria della riserva  </a:t>
            </a:r>
          </a:p>
          <a:p>
            <a:pPr algn="just"/>
            <a:r>
              <a:rPr lang="en-GB" sz="2600" dirty="0"/>
              <a:t>Fino al 31/12/2024 il Ministero avrà la facoltà di disporre  il collocamento in ausiliaria del personale che ne farà domanda a non più di 5 anni dal limite di età  e con non meno di 40 anni di servizio effettivo (art. 2229 del Codice di Ordinamento militare) </a:t>
            </a:r>
            <a:r>
              <a:rPr lang="en-GB" sz="2600" b="1" dirty="0"/>
              <a:t>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95302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F4CE-D35F-41C5-82A7-6E7A97377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376745"/>
            <a:ext cx="12191999" cy="1609244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Grazie mille per l’attenzione.</a:t>
            </a:r>
          </a:p>
        </p:txBody>
      </p:sp>
      <p:pic>
        <p:nvPicPr>
          <p:cNvPr id="1028" name="Picture 4" descr="Risultati immagini per logo inps bianco">
            <a:extLst>
              <a:ext uri="{FF2B5EF4-FFF2-40B4-BE49-F238E27FC236}">
                <a16:creationId xmlns:a16="http://schemas.microsoft.com/office/drawing/2014/main" id="{7C25889F-8B2C-4BD3-BF2E-57B950054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37" y="5288594"/>
            <a:ext cx="1128767" cy="120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79E322F0-0F20-40DD-8940-FC0B405581D0}"/>
              </a:ext>
            </a:extLst>
          </p:cNvPr>
          <p:cNvSpPr txBox="1">
            <a:spLocks/>
          </p:cNvSpPr>
          <p:nvPr/>
        </p:nvSpPr>
        <p:spPr>
          <a:xfrm>
            <a:off x="-1" y="3466762"/>
            <a:ext cx="12191999" cy="848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68185E3-015E-4635-B4FC-DCBD60F0DC47}"/>
              </a:ext>
            </a:extLst>
          </p:cNvPr>
          <p:cNvSpPr txBox="1">
            <a:spLocks/>
          </p:cNvSpPr>
          <p:nvPr/>
        </p:nvSpPr>
        <p:spPr>
          <a:xfrm>
            <a:off x="0" y="4551450"/>
            <a:ext cx="12192000" cy="626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www.inps.it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0E03922-A6EA-4F25-A8D8-47AC342C003D}"/>
              </a:ext>
            </a:extLst>
          </p:cNvPr>
          <p:cNvSpPr txBox="1">
            <a:spLocks/>
          </p:cNvSpPr>
          <p:nvPr/>
        </p:nvSpPr>
        <p:spPr>
          <a:xfrm>
            <a:off x="6659956" y="5288594"/>
            <a:ext cx="5259088" cy="5736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5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48" y="416493"/>
            <a:ext cx="11172071" cy="2205997"/>
          </a:xfrm>
        </p:spPr>
        <p:txBody>
          <a:bodyPr>
            <a:normAutofit fontScale="90000"/>
          </a:bodyPr>
          <a:lstStyle/>
          <a:p>
            <a:r>
              <a:rPr lang="en-GB" sz="4200" dirty="0"/>
              <a:t>Circolare Inps 62 del 4 aprile 2018:</a:t>
            </a:r>
            <a:br>
              <a:rPr lang="en-GB" sz="4200" dirty="0"/>
            </a:br>
            <a:r>
              <a:rPr lang="en-GB" sz="3800" dirty="0"/>
              <a:t>Adeguamento dei requisiti di accesso al pensionamento agli incrementi della speranza di vita (+5 mesi) dall’ 01/01/2019 - Comparto difesa-sicurezza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48" y="2862096"/>
            <a:ext cx="10578183" cy="248371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sz="3000" b="1" dirty="0"/>
              <a:t>La pensione di vecchiaia si consegue:</a:t>
            </a:r>
          </a:p>
          <a:p>
            <a:pPr algn="just"/>
            <a:r>
              <a:rPr lang="en-GB" sz="2600" dirty="0"/>
              <a:t>Dal 1 gennaio 2019: 61/66 anni di età (comprensivi di un incremento di 12 mesi* di finestra mobile rispetto al limite ordinamentale previsto in relazione alla qualifica o grado di appartenenza) congiuntamente con un requisito contributivo minimo di 20 anni</a:t>
            </a:r>
          </a:p>
          <a:p>
            <a:pPr algn="just"/>
            <a:r>
              <a:rPr lang="en-GB" sz="2600" dirty="0"/>
              <a:t>Dal 1 gennaio 2021: </a:t>
            </a:r>
            <a:r>
              <a:rPr lang="en-GB" sz="2600" b="1" dirty="0"/>
              <a:t>non sono stati previsti ulteriori incrementi della             speranza  di vita per il biennio 2021-2022 (Circolare Inps 19 del 7/02/2020)</a:t>
            </a:r>
          </a:p>
          <a:p>
            <a:pPr algn="just"/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6DD2E9-18C0-4C0D-AF34-9B20581443A8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A0EDD21A-7C1B-46D1-8394-D3CD517D4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DB20F87-04C5-45BE-9511-EB92AEC63B6D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AE5428C-CA7C-4C27-89CF-0D492856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14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02" y="2622491"/>
            <a:ext cx="10648098" cy="3233778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GB" sz="3000" b="1" dirty="0"/>
              <a:t>La pensione di anzianità si consegue:</a:t>
            </a:r>
          </a:p>
          <a:p>
            <a:pPr algn="just"/>
            <a:r>
              <a:rPr lang="en-GB" sz="2600" dirty="0"/>
              <a:t>41 anni di anzianità contributiva, indipendentemente dall’ età (oltre mesi: 12 + 3 di finestra mobile)</a:t>
            </a:r>
          </a:p>
          <a:p>
            <a:pPr algn="just"/>
            <a:r>
              <a:rPr lang="en-GB" sz="2600" dirty="0"/>
              <a:t>Raggiungimento max anzianità contributiva (aliquota 80%) entro il 31/12/2011 con un’ età anagrafica di almeno 54 anni (oltre mesi 12 di finestra mobile)</a:t>
            </a:r>
          </a:p>
          <a:p>
            <a:pPr algn="just"/>
            <a:r>
              <a:rPr lang="en-GB" sz="2600" dirty="0"/>
              <a:t>Raggiungimento di un’ anzianità contributiva non inferiore a 35 anni e un eta’ di almeno 58 anni (oltre mesi 12 di finestra mobile)</a:t>
            </a:r>
          </a:p>
          <a:p>
            <a:pPr algn="just"/>
            <a:r>
              <a:rPr lang="en-GB" sz="2600" dirty="0"/>
              <a:t>Dal 1 gennaio 2021:  </a:t>
            </a:r>
            <a:r>
              <a:rPr lang="en-GB" sz="2600" b="1" dirty="0"/>
              <a:t>non sono stati previsti ulteriori incrementi della  speranza  di                                       vita per il biennio 2021-2022 (Circolare Inps 19 del 7/02/2020)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D50998B-2B8C-460C-A7E2-68395CDE86FF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1622159A-5263-4756-8AED-615D0A4AA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180B117-BB36-4FC5-9CEE-CEBFE50FECB0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0F4CFA-DF93-4180-95B2-78FFCE6EA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3</a:t>
            </a:fld>
            <a:endParaRPr lang="en-GB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4851A64-C950-461D-ABBB-723E70012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702" y="365124"/>
            <a:ext cx="11172071" cy="2205997"/>
          </a:xfrm>
        </p:spPr>
        <p:txBody>
          <a:bodyPr>
            <a:normAutofit fontScale="90000"/>
          </a:bodyPr>
          <a:lstStyle/>
          <a:p>
            <a:r>
              <a:rPr lang="en-GB" sz="4200" dirty="0"/>
              <a:t>Circolare Inps 62 del 4 aprile 2018:</a:t>
            </a:r>
            <a:br>
              <a:rPr lang="en-GB" sz="4200" dirty="0"/>
            </a:br>
            <a:r>
              <a:rPr lang="en-GB" sz="3800" dirty="0"/>
              <a:t>Adeguamento dei requisiti di accesso al pensionamento agli incrementi della speranza di vita (+5 mesi) dall’ 01/01/2019 - Comparto difesa-sicurezza</a:t>
            </a:r>
          </a:p>
        </p:txBody>
      </p:sp>
    </p:spTree>
    <p:extLst>
      <p:ext uri="{BB962C8B-B14F-4D97-AF65-F5344CB8AC3E}">
        <p14:creationId xmlns:p14="http://schemas.microsoft.com/office/powerpoint/2010/main" val="917141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1291436" y="365531"/>
            <a:ext cx="9144000" cy="2387600"/>
          </a:xfrm>
        </p:spPr>
        <p:txBody>
          <a:bodyPr anchor="ctr">
            <a:normAutofit/>
          </a:bodyPr>
          <a:lstStyle/>
          <a:p>
            <a:r>
              <a:rPr lang="it-IT" sz="4400" b="1" dirty="0"/>
              <a:t>FINESTRA MOBILE</a:t>
            </a:r>
            <a:r>
              <a:rPr lang="it-IT" sz="4400" dirty="0"/>
              <a:t> </a:t>
            </a:r>
            <a:br>
              <a:rPr lang="it-IT" sz="4000" dirty="0"/>
            </a:br>
            <a:r>
              <a:rPr lang="it-IT" sz="4000" dirty="0"/>
              <a:t>L. 122/2010 </a:t>
            </a:r>
            <a:br>
              <a:rPr lang="it-IT" sz="4000" dirty="0"/>
            </a:br>
            <a:r>
              <a:rPr lang="it-IT" sz="4000" dirty="0"/>
              <a:t>(ante Fornero 2011)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946572" y="2624179"/>
            <a:ext cx="10407228" cy="2961382"/>
          </a:xfrm>
        </p:spPr>
        <p:txBody>
          <a:bodyPr anchor="ctr">
            <a:noAutofit/>
          </a:bodyPr>
          <a:lstStyle/>
          <a:p>
            <a:pPr algn="l"/>
            <a:r>
              <a:rPr lang="it-IT" sz="2800" b="1" dirty="0"/>
              <a:t>Definizione: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600" dirty="0"/>
              <a:t>Periodo che intercorre tra la maturazione del requisito e l’effettiva decorrenza della pensione: + 12 mesi*</a:t>
            </a:r>
          </a:p>
          <a:p>
            <a:pPr algn="l"/>
            <a:endParaRPr lang="it-IT" sz="2600" dirty="0"/>
          </a:p>
          <a:p>
            <a:pPr algn="l"/>
            <a:r>
              <a:rPr lang="it-IT" sz="2000" dirty="0"/>
              <a:t>(*) l’incremento di ulteriori 12 mesi non interviene al raggiungimento del previsto limite di età per la pensione di vecchiaia, qualora siano soddisfatti i requisiti per il  diritto alla pensione di anzianità (35 anni di contributi); in tal caso i limiti di età restano 60/65 a seconda dei limiti ordinamentali previsti per relativo grado e qualifica di appartenenza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9F35A2F-6354-44A0-81CE-4A02E66B3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4</a:t>
            </a:fld>
            <a:endParaRPr lang="en-GB" dirty="0"/>
          </a:p>
        </p:txBody>
      </p:sp>
      <p:cxnSp>
        <p:nvCxnSpPr>
          <p:cNvPr id="3" name="Straight Connector 3">
            <a:extLst>
              <a:ext uri="{FF2B5EF4-FFF2-40B4-BE49-F238E27FC236}">
                <a16:creationId xmlns:a16="http://schemas.microsoft.com/office/drawing/2014/main" id="{4A787A5A-B844-4B58-B54F-9B7BF92AE291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Immagine correlata">
            <a:extLst>
              <a:ext uri="{FF2B5EF4-FFF2-40B4-BE49-F238E27FC236}">
                <a16:creationId xmlns:a16="http://schemas.microsoft.com/office/drawing/2014/main" id="{BBEDA3A7-0169-45DD-BE56-69A7B8EA5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F0818BDE-96ED-4A13-96D7-5068F961743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Tavolo formativo trattamenti pensionistici | 14/02/2020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6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200" dirty="0"/>
              <a:t>Categoria di Ausiliaria – status militare introdotto dalla legge n. 113 del 1954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19304"/>
            <a:ext cx="10202838" cy="4312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000" b="1" dirty="0"/>
              <a:t>Condizioni di accesso:</a:t>
            </a:r>
          </a:p>
          <a:p>
            <a:pPr algn="just"/>
            <a:r>
              <a:rPr lang="en-GB" sz="2600" dirty="0"/>
              <a:t>A domanda al raggiungimento del limite di età per il grado e il ruolo di appartenenza, senza espressa rinuncia di collocamento in AU </a:t>
            </a:r>
          </a:p>
          <a:p>
            <a:pPr algn="just"/>
            <a:r>
              <a:rPr lang="en-GB" sz="2600" dirty="0"/>
              <a:t>Raggiungimento di almeno 40 anni di servizio effettivo</a:t>
            </a:r>
          </a:p>
          <a:p>
            <a:pPr algn="just"/>
            <a:r>
              <a:rPr lang="en-GB" sz="2600" dirty="0"/>
              <a:t>Condizione di anzianita’ di non piu’ di 5 anni dal limite di eta’ con raggiungimento dei requisiti per la pensione di anzianità</a:t>
            </a:r>
          </a:p>
          <a:p>
            <a:pPr algn="just"/>
            <a:r>
              <a:rPr lang="en-GB" sz="2600" dirty="0"/>
              <a:t>Per la sola categoria degli Ufficiali, con il collocamento in aspettativa per riduzione quadri al raggiungimento dei requisiti anagrafici o contributivi, con domanda di collocamento in Ausiliaria (AU)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6DD2E9-18C0-4C0D-AF34-9B20581443A8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A0EDD21A-7C1B-46D1-8394-D3CD517D4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DB20F87-04C5-45BE-9511-EB92AEC63B6D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4033F87-D80E-4CC0-B11F-DA8194AEE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02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4462"/>
            <a:ext cx="10284725" cy="23438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000" b="1" dirty="0"/>
              <a:t>Condizione necessaria all’atto della cessazione dal servizio:</a:t>
            </a:r>
          </a:p>
          <a:p>
            <a:pPr algn="just"/>
            <a:r>
              <a:rPr lang="en-GB" sz="2600" dirty="0"/>
              <a:t>Manifestazione di disponibilità del militare a prestare servizio nell’ambito del comune o della provincia di residenza, presso l’Amministrazione di appartenenza o altra Amministrazione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8FF1292-F246-479C-BD20-B4AC0ACFBC01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6F38FDCD-DB29-421D-A774-E85E004FF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A52DAD-E072-4430-9796-B1D88211989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6E5486-EC71-4D6F-B318-01F9648F2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6</a:t>
            </a:fld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E821485-FA7E-4175-81A0-9EB2CBBBB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200" dirty="0"/>
              <a:t>Categoria di Ausiliaria </a:t>
            </a:r>
          </a:p>
        </p:txBody>
      </p:sp>
    </p:spTree>
    <p:extLst>
      <p:ext uri="{BB962C8B-B14F-4D97-AF65-F5344CB8AC3E}">
        <p14:creationId xmlns:p14="http://schemas.microsoft.com/office/powerpoint/2010/main" val="411647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6493"/>
            <a:ext cx="10515600" cy="1325563"/>
          </a:xfrm>
        </p:spPr>
        <p:txBody>
          <a:bodyPr>
            <a:normAutofit/>
          </a:bodyPr>
          <a:lstStyle/>
          <a:p>
            <a:r>
              <a:rPr lang="en-GB" sz="4200" dirty="0"/>
              <a:t>Durata massima dell’ Ausiliaria e </a:t>
            </a:r>
            <a:br>
              <a:rPr lang="en-GB" sz="4200" dirty="0"/>
            </a:br>
            <a:r>
              <a:rPr lang="en-GB" sz="4200" dirty="0"/>
              <a:t>incompatibilità professionali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8237"/>
            <a:ext cx="10216487" cy="3425575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600" dirty="0"/>
              <a:t>Max 5 anni  con D. Lgs 29/05/2017 n. 94 (in precedenza erano 8)</a:t>
            </a:r>
          </a:p>
          <a:p>
            <a:pPr algn="just"/>
            <a:r>
              <a:rPr lang="en-GB" sz="2600" dirty="0"/>
              <a:t>Al termine dell’ AU si transita nella Riserva fino al raggiungimento  dei limiti di età e il conseguente collocamento nella categoria del congedo assoluto, per rinuncia espressa o per motivi sanitari</a:t>
            </a:r>
          </a:p>
          <a:p>
            <a:pPr algn="just"/>
            <a:r>
              <a:rPr lang="en-GB" sz="2600" dirty="0"/>
              <a:t>Le incompatibilità con attività professionali e di lavoro sono in analogia a quelle stabilite per il personale militare in servizio permanente (impieghi, cariche societarie, incarichi retribuiti e non, presso imprese commerciali, industriali o di credito con rapporti contrattuali con l’ Amministrazione militare)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0AA4A76-95C2-4BC1-A948-00EC148AD71B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494EA771-E561-4C99-A55E-AC3F29E11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A447B72-2249-4E5B-9478-DA479AE9FD26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74CFF36-B485-4397-9B25-76482E6B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298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238"/>
          </a:xfrm>
        </p:spPr>
        <p:txBody>
          <a:bodyPr>
            <a:normAutofit/>
          </a:bodyPr>
          <a:lstStyle/>
          <a:p>
            <a:r>
              <a:rPr lang="en-GB" sz="4200" dirty="0"/>
              <a:t>Categoria dell’ Ausiliaria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336"/>
            <a:ext cx="10134600" cy="3534593"/>
          </a:xfrm>
        </p:spPr>
        <p:txBody>
          <a:bodyPr/>
          <a:lstStyle/>
          <a:p>
            <a:pPr marL="0" indent="0">
              <a:buNone/>
            </a:pPr>
            <a:r>
              <a:rPr lang="en-GB" sz="3000" b="1" dirty="0"/>
              <a:t>Finalità:</a:t>
            </a:r>
          </a:p>
          <a:p>
            <a:pPr algn="just"/>
            <a:r>
              <a:rPr lang="en-GB" sz="2600" dirty="0"/>
              <a:t>Il meccanismo dell’ AU è stato introdotto per poter: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GB" sz="2600" dirty="0"/>
              <a:t>contare su personale specializzato spesso ancora in età idonea per essere impiegato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GB" sz="2600" dirty="0"/>
              <a:t>stabilire un trattamento economico favorevole per categorie penalizzate nel corso del servizio prestato con sacrifici personali e familiari 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09214E-3487-4823-B529-698E352B1249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E85B563B-D671-4D30-8113-AA47625FD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B8C263F-059E-4A67-A111-EDD3D40D3394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2648CD-A6D2-455A-A32A-3F23AA17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40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226"/>
            <a:ext cx="10243782" cy="46228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000" b="1" dirty="0"/>
              <a:t>Vantaggi economici:</a:t>
            </a:r>
          </a:p>
          <a:p>
            <a:pPr algn="just"/>
            <a:r>
              <a:rPr lang="en-GB" sz="2600" dirty="0"/>
              <a:t>Maggiore anzianità con avanzamento al grado superiore, fino al grado massimo previsto per il ruolo del servizio permanente da cui si proviene</a:t>
            </a:r>
          </a:p>
          <a:p>
            <a:pPr algn="just"/>
            <a:r>
              <a:rPr lang="en-GB" sz="2600" dirty="0"/>
              <a:t>Corresponsione della cd. indennità di Ausiliaria, in aggiunta al trattamento di quiescenza maturato, pari al 50% (per accessi in AU dal 1.01.2015) della differenza tra il trattamento di quiescenza percepito e il trattamento economico spettante al pari grado in servizio dello stesso ruolo e con la stessa anzianità all’atto del collocamento in AU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73AE1D-27EE-4E61-AF3C-5990A2B6AA06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CC536463-27BE-47DD-B5B7-4CF2423AB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DA5BDF8-C641-464B-8525-A75ACD415221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3B20A68-B798-427B-8842-F6272B106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t>9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EA9EFE0-DABE-4E98-AB27-07584933A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238"/>
          </a:xfrm>
        </p:spPr>
        <p:txBody>
          <a:bodyPr>
            <a:normAutofit/>
          </a:bodyPr>
          <a:lstStyle/>
          <a:p>
            <a:r>
              <a:rPr lang="en-GB" sz="4200" dirty="0"/>
              <a:t>Categoria dell’ Ausiliaria</a:t>
            </a:r>
          </a:p>
        </p:txBody>
      </p:sp>
    </p:spTree>
    <p:extLst>
      <p:ext uri="{BB962C8B-B14F-4D97-AF65-F5344CB8AC3E}">
        <p14:creationId xmlns:p14="http://schemas.microsoft.com/office/powerpoint/2010/main" val="156385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1442</Words>
  <Application>Microsoft Office PowerPoint</Application>
  <PresentationFormat>Widescreen</PresentationFormat>
  <Paragraphs>114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                 Ausiliaria e Riserva,  aspetti giuridici e  requisiti normativi   </vt:lpstr>
      <vt:lpstr>Circolare Inps 62 del 4 aprile 2018: Adeguamento dei requisiti di accesso al pensionamento agli incrementi della speranza di vita (+5 mesi) dall’ 01/01/2019 - Comparto difesa-sicurezza</vt:lpstr>
      <vt:lpstr>Circolare Inps 62 del 4 aprile 2018: Adeguamento dei requisiti di accesso al pensionamento agli incrementi della speranza di vita (+5 mesi) dall’ 01/01/2019 - Comparto difesa-sicurezza</vt:lpstr>
      <vt:lpstr>FINESTRA MOBILE  L. 122/2010  (ante Fornero 2011)</vt:lpstr>
      <vt:lpstr>Categoria di Ausiliaria – status militare introdotto dalla legge n. 113 del 1954</vt:lpstr>
      <vt:lpstr>Categoria di Ausiliaria </vt:lpstr>
      <vt:lpstr>Durata massima dell’ Ausiliaria e  incompatibilità professionali</vt:lpstr>
      <vt:lpstr>Categoria dell’ Ausiliaria</vt:lpstr>
      <vt:lpstr>Categoria dell’ Ausiliaria</vt:lpstr>
      <vt:lpstr>Categoria dell’ Ausiliaria</vt:lpstr>
      <vt:lpstr>Categoria della Riserva</vt:lpstr>
      <vt:lpstr>Categoria della Riserva</vt:lpstr>
      <vt:lpstr>Presentazione standard di PowerPoint</vt:lpstr>
      <vt:lpstr>Presentazione standard di PowerPoint</vt:lpstr>
      <vt:lpstr>Presentazione standard di PowerPoint</vt:lpstr>
      <vt:lpstr>                    Riserva o Ausiliaria?</vt:lpstr>
      <vt:lpstr>Presentazione standard di PowerPoint</vt:lpstr>
      <vt:lpstr>Grazie mille per l’attenzione.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Inserire titolo</dc:title>
  <dc:creator>Arianna Poli</dc:creator>
  <cp:lastModifiedBy>Chiara Di chio</cp:lastModifiedBy>
  <cp:revision>137</cp:revision>
  <cp:lastPrinted>2020-02-12T13:05:58Z</cp:lastPrinted>
  <dcterms:created xsi:type="dcterms:W3CDTF">2020-01-22T08:22:50Z</dcterms:created>
  <dcterms:modified xsi:type="dcterms:W3CDTF">2024-04-08T07:46:27Z</dcterms:modified>
</cp:coreProperties>
</file>