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9" r:id="rId3"/>
    <p:sldId id="269" r:id="rId4"/>
    <p:sldId id="260" r:id="rId5"/>
    <p:sldId id="261" r:id="rId6"/>
    <p:sldId id="262" r:id="rId7"/>
    <p:sldId id="270" r:id="rId8"/>
    <p:sldId id="264" r:id="rId9"/>
    <p:sldId id="265" r:id="rId10"/>
    <p:sldId id="266" r:id="rId11"/>
    <p:sldId id="267" r:id="rId12"/>
    <p:sldId id="271" r:id="rId13"/>
    <p:sldId id="272" r:id="rId14"/>
    <p:sldId id="273" r:id="rId15"/>
    <p:sldId id="268" r:id="rId1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C4F8AA-DE4D-48E7-9950-2134847BAD72}" type="datetimeFigureOut">
              <a:rPr lang="en-GB" smtClean="0"/>
              <a:t>08/04/2024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48683-8F21-43E1-A7EB-F4A869CF645A}" type="slidenum">
              <a:rPr lang="en-GB" smtClean="0"/>
              <a:t>‹N›</a:t>
            </a:fld>
            <a:endParaRPr lang="en-GB" dirty="0"/>
          </a:p>
        </p:txBody>
      </p:sp>
    </p:spTree>
    <p:extLst>
      <p:ext uri="{BB962C8B-B14F-4D97-AF65-F5344CB8AC3E}">
        <p14:creationId xmlns:p14="http://schemas.microsoft.com/office/powerpoint/2010/main" val="3064685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59DE-BFB0-4503-9193-8C53FBD1B2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3D46B05-FDE7-4E80-BEEE-1AB2EE124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3F6618-55C1-49F8-9BD7-BC190CF82431}"/>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32A0F4E2-0021-4936-B4C6-A77B6EF774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724CC1-73BD-4877-80F1-B89BAC358530}"/>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2119187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A738-FA6E-4A55-BC67-F9E1EB525E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2D44D4-8090-46BF-8786-7BC91769C0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6CC9E6-B355-453B-8FD1-483025F090CE}"/>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96810827-2327-4634-A115-B6F0F0AAD4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A196030-856B-438F-B1BE-92D3F18CEE41}"/>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200930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839525-77B6-41B0-8C7B-99808ADC654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371E10-FDAE-48CE-9290-863F3DEBC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4EFA09-7F08-488D-8270-FED8FEB80211}"/>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5DAFEE94-1376-48A4-90A9-30A549A88F7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AA954D9-0CCE-4AAF-82CC-7485CE986375}"/>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50261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4081C-E92F-4534-8882-ABD30C595F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EA9DD0-C99A-43C7-93A9-867C5A143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AB914F-387C-45C6-A3A2-7F6881DFDDD8}"/>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56F36FED-CC77-439F-B457-98B39F3776C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F5CED7-627C-4A68-94A0-067A604B6F58}"/>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266985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BAF4-6FFC-46B0-8AF0-4E5C02A0BD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E08B2A-6EB8-41BF-8503-B580C0DAC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C4CB6-4CF3-4B5A-A05C-84781805DA87}"/>
              </a:ext>
            </a:extLst>
          </p:cNvPr>
          <p:cNvSpPr>
            <a:spLocks noGrp="1"/>
          </p:cNvSpPr>
          <p:nvPr>
            <p:ph type="dt" sz="half" idx="10"/>
          </p:nvPr>
        </p:nvSpPr>
        <p:spPr/>
        <p:txBody>
          <a:bodyPr/>
          <a:lstStyle/>
          <a:p>
            <a:r>
              <a:rPr lang="it-IT" dirty="0"/>
              <a:t>22/02/2020</a:t>
            </a:r>
            <a:endParaRPr lang="en-GB" dirty="0"/>
          </a:p>
        </p:txBody>
      </p:sp>
      <p:sp>
        <p:nvSpPr>
          <p:cNvPr id="5" name="Footer Placeholder 4">
            <a:extLst>
              <a:ext uri="{FF2B5EF4-FFF2-40B4-BE49-F238E27FC236}">
                <a16:creationId xmlns:a16="http://schemas.microsoft.com/office/drawing/2014/main" id="{208AACB9-71B7-40C1-9260-74C411054D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1F8D30D-9E7F-4193-BDDD-5FAB4D6958B9}"/>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1847861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A9AB-3514-49B4-9EE2-7DD080E9DB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94B277-25AF-44A8-B9F9-4114ABA23F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E99DEA3-E942-46E9-9998-5E5C4D27E2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992C8F-8F59-4B67-8470-4DDE83D8438E}"/>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6EB4BFD9-DFFF-4746-BB59-5FF3B44899E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3FC92BF-8C10-4525-A4CC-6EA8593DA84A}"/>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159377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8BC13-8EF4-4081-B573-376B019285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94B49D1-70CA-4541-BE09-77D374591F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C608BA-6C29-48DB-8491-B50536B24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F78C157-C85E-4A35-A002-202DA57E5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914D18-930A-4E19-A883-2B8A5E48D5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7BB4EC-2994-4308-ABAC-6689942BF983}"/>
              </a:ext>
            </a:extLst>
          </p:cNvPr>
          <p:cNvSpPr>
            <a:spLocks noGrp="1"/>
          </p:cNvSpPr>
          <p:nvPr>
            <p:ph type="dt" sz="half" idx="10"/>
          </p:nvPr>
        </p:nvSpPr>
        <p:spPr/>
        <p:txBody>
          <a:bodyPr/>
          <a:lstStyle/>
          <a:p>
            <a:r>
              <a:rPr lang="it-IT" dirty="0"/>
              <a:t>22/02/2020</a:t>
            </a:r>
            <a:endParaRPr lang="en-GB" dirty="0"/>
          </a:p>
        </p:txBody>
      </p:sp>
      <p:sp>
        <p:nvSpPr>
          <p:cNvPr id="8" name="Footer Placeholder 7">
            <a:extLst>
              <a:ext uri="{FF2B5EF4-FFF2-40B4-BE49-F238E27FC236}">
                <a16:creationId xmlns:a16="http://schemas.microsoft.com/office/drawing/2014/main" id="{497C9959-31DA-4A01-AD25-8F722CE2D714}"/>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1423372-0C02-4D4F-B346-D25586475B7D}"/>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115597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284B-EC38-4BFE-A221-6EBB23594D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963D36-6D13-43D4-AAC2-BF9448795EE0}"/>
              </a:ext>
            </a:extLst>
          </p:cNvPr>
          <p:cNvSpPr>
            <a:spLocks noGrp="1"/>
          </p:cNvSpPr>
          <p:nvPr>
            <p:ph type="dt" sz="half" idx="10"/>
          </p:nvPr>
        </p:nvSpPr>
        <p:spPr/>
        <p:txBody>
          <a:bodyPr/>
          <a:lstStyle/>
          <a:p>
            <a:r>
              <a:rPr lang="it-IT" dirty="0"/>
              <a:t>22/02/2020</a:t>
            </a:r>
            <a:endParaRPr lang="en-GB" dirty="0"/>
          </a:p>
        </p:txBody>
      </p:sp>
      <p:sp>
        <p:nvSpPr>
          <p:cNvPr id="4" name="Footer Placeholder 3">
            <a:extLst>
              <a:ext uri="{FF2B5EF4-FFF2-40B4-BE49-F238E27FC236}">
                <a16:creationId xmlns:a16="http://schemas.microsoft.com/office/drawing/2014/main" id="{B7FF1B86-BC02-4E4D-A695-D78CB50B4A6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09034968-1351-40C6-A4A6-CD9081606723}"/>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20358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61628A-33FE-4ADC-A3B8-ACB0194BC5A4}"/>
              </a:ext>
            </a:extLst>
          </p:cNvPr>
          <p:cNvSpPr>
            <a:spLocks noGrp="1"/>
          </p:cNvSpPr>
          <p:nvPr>
            <p:ph type="dt" sz="half" idx="10"/>
          </p:nvPr>
        </p:nvSpPr>
        <p:spPr/>
        <p:txBody>
          <a:bodyPr/>
          <a:lstStyle/>
          <a:p>
            <a:r>
              <a:rPr lang="it-IT" dirty="0"/>
              <a:t>22/02/2020</a:t>
            </a:r>
            <a:endParaRPr lang="en-GB" dirty="0"/>
          </a:p>
        </p:txBody>
      </p:sp>
      <p:sp>
        <p:nvSpPr>
          <p:cNvPr id="3" name="Footer Placeholder 2">
            <a:extLst>
              <a:ext uri="{FF2B5EF4-FFF2-40B4-BE49-F238E27FC236}">
                <a16:creationId xmlns:a16="http://schemas.microsoft.com/office/drawing/2014/main" id="{C0719233-40D5-4FFD-8E8D-4E769E667A5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18E4921-FD2E-46BD-9016-6F8ED5C3D8A3}"/>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49786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7A84-CE44-4CE9-92A6-BE70D8BF9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E300D2B-6AC6-45B9-99CD-A3D729138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7EC615-A246-4687-8867-154CE76344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63AC1-E53C-4B47-B977-F8F5D8B176AD}"/>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D2B44240-D4AD-43C1-A3AD-010B3573EF2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95C9144-9597-4512-89A6-00FAB817EC0A}"/>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87289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7A96-53D5-4E3E-8347-24901EB800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7992D0-CC8A-4253-9A29-C68389671F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3C189F1-23FA-4AF4-AE86-F0AF40FB6E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4337DE-A8FA-4221-84E9-B89F0886BAAE}"/>
              </a:ext>
            </a:extLst>
          </p:cNvPr>
          <p:cNvSpPr>
            <a:spLocks noGrp="1"/>
          </p:cNvSpPr>
          <p:nvPr>
            <p:ph type="dt" sz="half" idx="10"/>
          </p:nvPr>
        </p:nvSpPr>
        <p:spPr/>
        <p:txBody>
          <a:bodyPr/>
          <a:lstStyle/>
          <a:p>
            <a:r>
              <a:rPr lang="it-IT" dirty="0"/>
              <a:t>22/02/2020</a:t>
            </a:r>
            <a:endParaRPr lang="en-GB" dirty="0"/>
          </a:p>
        </p:txBody>
      </p:sp>
      <p:sp>
        <p:nvSpPr>
          <p:cNvPr id="6" name="Footer Placeholder 5">
            <a:extLst>
              <a:ext uri="{FF2B5EF4-FFF2-40B4-BE49-F238E27FC236}">
                <a16:creationId xmlns:a16="http://schemas.microsoft.com/office/drawing/2014/main" id="{42852F55-8C4A-46D4-B196-94F4F6D0F35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34915-B966-494F-9BA4-4D0234BBD97E}"/>
              </a:ext>
            </a:extLst>
          </p:cNvPr>
          <p:cNvSpPr>
            <a:spLocks noGrp="1"/>
          </p:cNvSpPr>
          <p:nvPr>
            <p:ph type="sldNum" sz="quarter" idx="12"/>
          </p:nvPr>
        </p:nvSpPr>
        <p:spPr/>
        <p:txBody>
          <a:bodyPr/>
          <a:lstStyle/>
          <a:p>
            <a:fld id="{507FEFA8-9CBB-45B9-95A8-3C179CC91CBA}" type="slidenum">
              <a:rPr lang="en-GB" smtClean="0"/>
              <a:t>‹N›</a:t>
            </a:fld>
            <a:endParaRPr lang="en-GB" dirty="0"/>
          </a:p>
        </p:txBody>
      </p:sp>
    </p:spTree>
    <p:extLst>
      <p:ext uri="{BB962C8B-B14F-4D97-AF65-F5344CB8AC3E}">
        <p14:creationId xmlns:p14="http://schemas.microsoft.com/office/powerpoint/2010/main" val="40195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3F2BF9-D0D6-4E0E-873F-F7E588715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9FA881-C526-46F1-BA63-4811FF7212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6969B7-3A45-4E1B-98A8-4541C7589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dirty="0"/>
              <a:t>22/02/2020</a:t>
            </a:r>
            <a:endParaRPr lang="en-GB" dirty="0"/>
          </a:p>
        </p:txBody>
      </p:sp>
      <p:sp>
        <p:nvSpPr>
          <p:cNvPr id="5" name="Footer Placeholder 4">
            <a:extLst>
              <a:ext uri="{FF2B5EF4-FFF2-40B4-BE49-F238E27FC236}">
                <a16:creationId xmlns:a16="http://schemas.microsoft.com/office/drawing/2014/main" id="{CB5FCC5F-3A5D-4DAA-9C86-48419C48D7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7B3A22A2-65C6-45A8-A2CB-1DEAE514C1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FEFA8-9CBB-45B9-95A8-3C179CC91CBA}" type="slidenum">
              <a:rPr lang="en-GB" smtClean="0"/>
              <a:t>‹N›</a:t>
            </a:fld>
            <a:endParaRPr lang="en-GB" dirty="0"/>
          </a:p>
        </p:txBody>
      </p:sp>
    </p:spTree>
    <p:extLst>
      <p:ext uri="{BB962C8B-B14F-4D97-AF65-F5344CB8AC3E}">
        <p14:creationId xmlns:p14="http://schemas.microsoft.com/office/powerpoint/2010/main" val="3407283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nps.it/nuovoportaleinps/default.aspx"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F4CE-D35F-41C5-82A7-6E7A97377229}"/>
              </a:ext>
            </a:extLst>
          </p:cNvPr>
          <p:cNvSpPr>
            <a:spLocks noGrp="1"/>
          </p:cNvSpPr>
          <p:nvPr>
            <p:ph type="ctrTitle"/>
          </p:nvPr>
        </p:nvSpPr>
        <p:spPr>
          <a:xfrm>
            <a:off x="1471830" y="846161"/>
            <a:ext cx="9248340" cy="3854301"/>
          </a:xfrm>
        </p:spPr>
        <p:txBody>
          <a:bodyPr>
            <a:normAutofit fontScale="90000"/>
          </a:bodyPr>
          <a:lstStyle/>
          <a:p>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br>
              <a:rPr lang="en-GB" b="1" dirty="0">
                <a:solidFill>
                  <a:schemeClr val="bg1"/>
                </a:solidFill>
              </a:rPr>
            </a:br>
            <a:r>
              <a:rPr lang="en-GB" b="1" dirty="0">
                <a:solidFill>
                  <a:schemeClr val="bg1"/>
                </a:solidFill>
              </a:rPr>
              <a:t>Trattamento di fine servizio e riscatti </a:t>
            </a:r>
            <a:r>
              <a:rPr lang="it-IT" b="1" dirty="0">
                <a:solidFill>
                  <a:schemeClr val="bg1"/>
                </a:solidFill>
              </a:rPr>
              <a:t> </a:t>
            </a:r>
            <a:br>
              <a:rPr lang="it-IT" b="1" dirty="0">
                <a:solidFill>
                  <a:schemeClr val="bg1"/>
                </a:solidFill>
              </a:rPr>
            </a:br>
            <a:br>
              <a:rPr lang="it-IT" b="1" dirty="0">
                <a:solidFill>
                  <a:schemeClr val="bg1"/>
                </a:solidFill>
              </a:rPr>
            </a:br>
            <a:endParaRPr lang="en-GB" sz="600" b="1" i="1" dirty="0">
              <a:solidFill>
                <a:schemeClr val="bg1"/>
              </a:solidFill>
            </a:endParaRPr>
          </a:p>
        </p:txBody>
      </p:sp>
      <p:sp>
        <p:nvSpPr>
          <p:cNvPr id="4" name="TextBox 3">
            <a:extLst>
              <a:ext uri="{FF2B5EF4-FFF2-40B4-BE49-F238E27FC236}">
                <a16:creationId xmlns:a16="http://schemas.microsoft.com/office/drawing/2014/main" id="{3859C3BE-D7AD-4A7F-9E8B-F92232524AC1}"/>
              </a:ext>
            </a:extLst>
          </p:cNvPr>
          <p:cNvSpPr txBox="1"/>
          <p:nvPr/>
        </p:nvSpPr>
        <p:spPr>
          <a:xfrm>
            <a:off x="4844316" y="6339854"/>
            <a:ext cx="7213536" cy="307777"/>
          </a:xfrm>
          <a:prstGeom prst="rect">
            <a:avLst/>
          </a:prstGeom>
          <a:noFill/>
        </p:spPr>
        <p:txBody>
          <a:bodyPr wrap="square" rtlCol="0">
            <a:spAutoFit/>
          </a:bodyPr>
          <a:lstStyle/>
          <a:p>
            <a:r>
              <a:rPr lang="en-GB" sz="1400" b="1" i="1" dirty="0">
                <a:solidFill>
                  <a:schemeClr val="bg1"/>
                </a:solidFill>
                <a:latin typeface="+mj-lt"/>
              </a:rPr>
              <a:t>Tavolo formativo </a:t>
            </a:r>
            <a:r>
              <a:rPr lang="en-GB" sz="1400" b="1" i="1" dirty="0" err="1">
                <a:solidFill>
                  <a:schemeClr val="bg1"/>
                </a:solidFill>
                <a:latin typeface="+mj-lt"/>
              </a:rPr>
              <a:t>trattamenti</a:t>
            </a:r>
            <a:r>
              <a:rPr lang="en-GB" sz="1400" b="1" i="1" dirty="0">
                <a:solidFill>
                  <a:schemeClr val="bg1"/>
                </a:solidFill>
                <a:latin typeface="+mj-lt"/>
              </a:rPr>
              <a:t> </a:t>
            </a:r>
            <a:r>
              <a:rPr lang="en-GB" sz="1400" b="1" i="1" dirty="0" err="1">
                <a:solidFill>
                  <a:schemeClr val="bg1"/>
                </a:solidFill>
                <a:latin typeface="+mj-lt"/>
              </a:rPr>
              <a:t>pensionistici</a:t>
            </a:r>
            <a:endParaRPr lang="en-GB" sz="1400" b="1" dirty="0">
              <a:solidFill>
                <a:schemeClr val="bg1"/>
              </a:solidFill>
              <a:latin typeface="+mj-lt"/>
            </a:endParaRPr>
          </a:p>
        </p:txBody>
      </p:sp>
      <p:pic>
        <p:nvPicPr>
          <p:cNvPr id="8" name="Picture 4" descr="Risultati immagini per logo inps bianco">
            <a:extLst>
              <a:ext uri="{FF2B5EF4-FFF2-40B4-BE49-F238E27FC236}">
                <a16:creationId xmlns:a16="http://schemas.microsoft.com/office/drawing/2014/main" id="{DC521FA7-47B8-4F99-90D2-69E92BAB6B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37" y="5288594"/>
            <a:ext cx="1128767" cy="120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368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en-GB" b="1" dirty="0">
                <a:solidFill>
                  <a:srgbClr val="0070C0"/>
                </a:solidFill>
                <a:effectLst>
                  <a:outerShdw blurRad="38100" dist="38100" dir="2700000" algn="tl">
                    <a:srgbClr val="000000">
                      <a:alpha val="43137"/>
                    </a:srgbClr>
                  </a:outerShdw>
                </a:effectLst>
              </a:rPr>
              <a:t>CONCESSIONE DEL RISCATTO</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490473"/>
            <a:ext cx="10515600" cy="4201408"/>
          </a:xfrm>
        </p:spPr>
        <p:txBody>
          <a:bodyPr>
            <a:normAutofit fontScale="70000" lnSpcReduction="20000"/>
          </a:bodyPr>
          <a:lstStyle/>
          <a:p>
            <a:pPr>
              <a:lnSpc>
                <a:spcPct val="120000"/>
              </a:lnSpc>
            </a:pPr>
            <a:r>
              <a:rPr lang="it-IT" dirty="0"/>
              <a:t>Il provvedimento di riscatto viene adottato con determinazione del Dirigente della Sede Provinciale INPS competente e viene trasmesso all’interessato mediante il servizio Postel.</a:t>
            </a:r>
          </a:p>
          <a:p>
            <a:pPr>
              <a:lnSpc>
                <a:spcPct val="120000"/>
              </a:lnSpc>
            </a:pPr>
            <a:r>
              <a:rPr lang="it-IT" dirty="0"/>
              <a:t>La definizione dei riscatti ai fini TFS, per i modelli di domanda (PR1) presentati a decorrere </a:t>
            </a:r>
            <a:r>
              <a:rPr lang="it-IT" b="1" dirty="0"/>
              <a:t>dal 1° settembre 2019</a:t>
            </a:r>
            <a:r>
              <a:rPr lang="it-IT" dirty="0"/>
              <a:t>, è stata accentrata presso il </a:t>
            </a:r>
            <a:r>
              <a:rPr lang="it-IT" b="1" dirty="0"/>
              <a:t>Polo Nazionale Guardia di Finanza </a:t>
            </a:r>
            <a:r>
              <a:rPr lang="it-IT" dirty="0"/>
              <a:t>istituito presso la Direzione Provinciale di Viterbo che provvederà alla definizione ed emissione del relativo provvedimento oltre alla gestione degli esiti della comunicazione e della successiva notifica all’Amministrazione (Circolare n. 118 del 14/08/2019)</a:t>
            </a:r>
          </a:p>
          <a:p>
            <a:pPr>
              <a:lnSpc>
                <a:spcPct val="120000"/>
              </a:lnSpc>
            </a:pPr>
            <a:r>
              <a:rPr lang="it-IT" dirty="0"/>
              <a:t>L’iscritto, </a:t>
            </a:r>
            <a:r>
              <a:rPr lang="it-IT" b="1" dirty="0"/>
              <a:t>entro 90 giorni </a:t>
            </a:r>
            <a:r>
              <a:rPr lang="it-IT" dirty="0"/>
              <a:t>dalla data di ricezione può </a:t>
            </a:r>
            <a:r>
              <a:rPr lang="it-IT" b="1" dirty="0"/>
              <a:t>accettare</a:t>
            </a:r>
            <a:r>
              <a:rPr lang="it-IT" dirty="0"/>
              <a:t> con </a:t>
            </a:r>
            <a:r>
              <a:rPr lang="it-IT" b="1" dirty="0"/>
              <a:t>pagamento in unica soluzione </a:t>
            </a:r>
            <a:r>
              <a:rPr lang="it-IT" dirty="0"/>
              <a:t>mediante F 24 oppure </a:t>
            </a:r>
            <a:r>
              <a:rPr lang="it-IT" b="1" dirty="0"/>
              <a:t>rinunciare</a:t>
            </a:r>
            <a:r>
              <a:rPr lang="it-IT" dirty="0"/>
              <a:t>.</a:t>
            </a:r>
          </a:p>
          <a:p>
            <a:pPr>
              <a:lnSpc>
                <a:spcPct val="120000"/>
              </a:lnSpc>
            </a:pPr>
            <a:r>
              <a:rPr lang="it-IT" dirty="0"/>
              <a:t>In mancanza del versamento in unica soluzione e della rinuncia al riscatto, il </a:t>
            </a:r>
            <a:r>
              <a:rPr lang="it-IT" b="1" dirty="0"/>
              <a:t>pagamento</a:t>
            </a:r>
            <a:r>
              <a:rPr lang="it-IT" dirty="0"/>
              <a:t> avverrà in modo </a:t>
            </a:r>
            <a:r>
              <a:rPr lang="it-IT" b="1" dirty="0"/>
              <a:t>rateale</a:t>
            </a:r>
            <a:r>
              <a:rPr lang="it-IT" dirty="0"/>
              <a:t> mediante </a:t>
            </a:r>
            <a:r>
              <a:rPr lang="it-IT" b="1" dirty="0"/>
              <a:t>ritenute mensili sullo stipendio </a:t>
            </a:r>
            <a:r>
              <a:rPr lang="it-IT" dirty="0"/>
              <a:t>per un numero di rate pari al numero di mesi riscattato.</a:t>
            </a:r>
          </a:p>
          <a:p>
            <a:endParaRPr lang="en-GB" dirty="0"/>
          </a:p>
        </p:txBody>
      </p:sp>
      <p:cxnSp>
        <p:nvCxnSpPr>
          <p:cNvPr id="6" name="Straight Connector 5">
            <a:extLst>
              <a:ext uri="{FF2B5EF4-FFF2-40B4-BE49-F238E27FC236}">
                <a16:creationId xmlns:a16="http://schemas.microsoft.com/office/drawing/2014/main" id="{897C6B97-8149-496F-8BB4-BE3B340DB76B}"/>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8FC175FD-80B4-4B0D-9F31-75CF9E92AB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2338A977-2A8F-4748-874E-C13A2C44B27C}"/>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8C649526-AA2E-4B35-82DD-9322676D9CB2}"/>
              </a:ext>
            </a:extLst>
          </p:cNvPr>
          <p:cNvSpPr>
            <a:spLocks noGrp="1"/>
          </p:cNvSpPr>
          <p:nvPr>
            <p:ph type="sldNum" sz="quarter" idx="12"/>
          </p:nvPr>
        </p:nvSpPr>
        <p:spPr/>
        <p:txBody>
          <a:bodyPr/>
          <a:lstStyle/>
          <a:p>
            <a:fld id="{507FEFA8-9CBB-45B9-95A8-3C179CC91CBA}" type="slidenum">
              <a:rPr lang="en-GB" smtClean="0"/>
              <a:t>10</a:t>
            </a:fld>
            <a:endParaRPr lang="en-GB" dirty="0"/>
          </a:p>
        </p:txBody>
      </p:sp>
    </p:spTree>
    <p:extLst>
      <p:ext uri="{BB962C8B-B14F-4D97-AF65-F5344CB8AC3E}">
        <p14:creationId xmlns:p14="http://schemas.microsoft.com/office/powerpoint/2010/main" val="3997064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en-GB" b="1" dirty="0">
                <a:solidFill>
                  <a:srgbClr val="0070C0"/>
                </a:solidFill>
                <a:effectLst>
                  <a:outerShdw blurRad="38100" dist="38100" dir="2700000" algn="tl">
                    <a:srgbClr val="000000">
                      <a:alpha val="43137"/>
                    </a:srgbClr>
                  </a:outerShdw>
                </a:effectLst>
              </a:rPr>
              <a:t>Determinazione contributo di riscatto</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742057"/>
            <a:ext cx="10515600" cy="3866255"/>
          </a:xfrm>
        </p:spPr>
        <p:txBody>
          <a:bodyPr>
            <a:normAutofit lnSpcReduction="10000"/>
          </a:bodyPr>
          <a:lstStyle/>
          <a:p>
            <a:pPr marL="0" indent="0">
              <a:buNone/>
            </a:pPr>
            <a:r>
              <a:rPr lang="it-IT" dirty="0"/>
              <a:t>Per la determinazione del contributo di riscatto gli elementi da considerare, con riferimento alla data di presentazione della domanda sono:</a:t>
            </a:r>
          </a:p>
          <a:p>
            <a:pPr lvl="0"/>
            <a:r>
              <a:rPr lang="it-IT" b="1" dirty="0"/>
              <a:t>Retribuzione</a:t>
            </a:r>
            <a:r>
              <a:rPr lang="it-IT" dirty="0"/>
              <a:t> annua comprensiva di 13^ percepita alla data di presentazione della domanda</a:t>
            </a:r>
          </a:p>
          <a:p>
            <a:pPr lvl="0"/>
            <a:r>
              <a:rPr lang="it-IT" b="1" dirty="0"/>
              <a:t>Periodo</a:t>
            </a:r>
            <a:r>
              <a:rPr lang="it-IT" dirty="0"/>
              <a:t> da riscattare</a:t>
            </a:r>
          </a:p>
          <a:p>
            <a:pPr lvl="0"/>
            <a:r>
              <a:rPr lang="it-IT" b="1" dirty="0"/>
              <a:t>Età del dipendente</a:t>
            </a:r>
          </a:p>
          <a:p>
            <a:pPr lvl="0"/>
            <a:r>
              <a:rPr lang="it-IT" b="1" dirty="0"/>
              <a:t>Età del collocamento a riposo </a:t>
            </a:r>
            <a:r>
              <a:rPr lang="it-IT" dirty="0"/>
              <a:t>(prevista dal regolamento organico dell’ente di appartenenza)</a:t>
            </a:r>
            <a:endParaRPr lang="en-GB" dirty="0"/>
          </a:p>
        </p:txBody>
      </p:sp>
      <p:cxnSp>
        <p:nvCxnSpPr>
          <p:cNvPr id="4" name="Straight Connector 3">
            <a:extLst>
              <a:ext uri="{FF2B5EF4-FFF2-40B4-BE49-F238E27FC236}">
                <a16:creationId xmlns:a16="http://schemas.microsoft.com/office/drawing/2014/main" id="{E21FA029-E42A-4C0F-BD11-CDFD82EFBA63}"/>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2" descr="Immagine correlata">
            <a:extLst>
              <a:ext uri="{FF2B5EF4-FFF2-40B4-BE49-F238E27FC236}">
                <a16:creationId xmlns:a16="http://schemas.microsoft.com/office/drawing/2014/main" id="{2FA3496A-8438-4E78-8917-2F4EA88E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6BE3DCC-DB42-40C6-9955-4AD3C10F1485}"/>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6" name="Segnaposto numero diapositiva 5">
            <a:extLst>
              <a:ext uri="{FF2B5EF4-FFF2-40B4-BE49-F238E27FC236}">
                <a16:creationId xmlns:a16="http://schemas.microsoft.com/office/drawing/2014/main" id="{9D2C8D5A-624E-4FEB-88EE-35025F14BA70}"/>
              </a:ext>
            </a:extLst>
          </p:cNvPr>
          <p:cNvSpPr>
            <a:spLocks noGrp="1"/>
          </p:cNvSpPr>
          <p:nvPr>
            <p:ph type="sldNum" sz="quarter" idx="12"/>
          </p:nvPr>
        </p:nvSpPr>
        <p:spPr/>
        <p:txBody>
          <a:bodyPr/>
          <a:lstStyle/>
          <a:p>
            <a:fld id="{507FEFA8-9CBB-45B9-95A8-3C179CC91CBA}" type="slidenum">
              <a:rPr lang="en-GB" smtClean="0"/>
              <a:t>11</a:t>
            </a:fld>
            <a:endParaRPr lang="en-GB" dirty="0"/>
          </a:p>
        </p:txBody>
      </p:sp>
    </p:spTree>
    <p:extLst>
      <p:ext uri="{BB962C8B-B14F-4D97-AF65-F5344CB8AC3E}">
        <p14:creationId xmlns:p14="http://schemas.microsoft.com/office/powerpoint/2010/main" val="220768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en-GB" b="1" dirty="0">
                <a:solidFill>
                  <a:srgbClr val="0070C0"/>
                </a:solidFill>
                <a:effectLst>
                  <a:outerShdw blurRad="38100" dist="38100" dir="2700000" algn="tl">
                    <a:srgbClr val="000000">
                      <a:alpha val="43137"/>
                    </a:srgbClr>
                  </a:outerShdw>
                </a:effectLst>
              </a:rPr>
              <a:t>Principali servizi e periodi riscattabili</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742057"/>
            <a:ext cx="10515600" cy="3866255"/>
          </a:xfrm>
        </p:spPr>
        <p:txBody>
          <a:bodyPr/>
          <a:lstStyle/>
          <a:p>
            <a:pPr marL="0" indent="0">
              <a:buNone/>
            </a:pPr>
            <a:r>
              <a:rPr lang="it-IT" dirty="0"/>
              <a:t>Sono ammessi a riscatto:</a:t>
            </a:r>
          </a:p>
          <a:p>
            <a:pPr lvl="0"/>
            <a:r>
              <a:rPr lang="it-IT" dirty="0"/>
              <a:t>Servizio militare (prima dell’entrata in vigore della L. 958/86)</a:t>
            </a:r>
          </a:p>
          <a:p>
            <a:pPr lvl="0"/>
            <a:r>
              <a:rPr lang="it-IT" dirty="0"/>
              <a:t>Corso accademia militare</a:t>
            </a:r>
          </a:p>
          <a:p>
            <a:pPr lvl="0"/>
            <a:r>
              <a:rPr lang="it-IT" dirty="0"/>
              <a:t>Corso scuole militari</a:t>
            </a:r>
          </a:p>
          <a:p>
            <a:pPr lvl="0"/>
            <a:r>
              <a:rPr lang="it-IT" dirty="0"/>
              <a:t>Diploma di laurea</a:t>
            </a:r>
          </a:p>
          <a:p>
            <a:pPr lvl="0"/>
            <a:r>
              <a:rPr lang="it-IT" dirty="0"/>
              <a:t>Diploma di specializzazione post-laurea</a:t>
            </a:r>
          </a:p>
          <a:p>
            <a:endParaRPr lang="en-GB" dirty="0"/>
          </a:p>
        </p:txBody>
      </p:sp>
      <p:cxnSp>
        <p:nvCxnSpPr>
          <p:cNvPr id="4" name="Straight Connector 3">
            <a:extLst>
              <a:ext uri="{FF2B5EF4-FFF2-40B4-BE49-F238E27FC236}">
                <a16:creationId xmlns:a16="http://schemas.microsoft.com/office/drawing/2014/main" id="{E21FA029-E42A-4C0F-BD11-CDFD82EFBA63}"/>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2" descr="Immagine correlata">
            <a:extLst>
              <a:ext uri="{FF2B5EF4-FFF2-40B4-BE49-F238E27FC236}">
                <a16:creationId xmlns:a16="http://schemas.microsoft.com/office/drawing/2014/main" id="{2FA3496A-8438-4E78-8917-2F4EA88E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6BE3DCC-DB42-40C6-9955-4AD3C10F1485}"/>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6" name="Segnaposto numero diapositiva 5">
            <a:extLst>
              <a:ext uri="{FF2B5EF4-FFF2-40B4-BE49-F238E27FC236}">
                <a16:creationId xmlns:a16="http://schemas.microsoft.com/office/drawing/2014/main" id="{9D2C8D5A-624E-4FEB-88EE-35025F14BA70}"/>
              </a:ext>
            </a:extLst>
          </p:cNvPr>
          <p:cNvSpPr>
            <a:spLocks noGrp="1"/>
          </p:cNvSpPr>
          <p:nvPr>
            <p:ph type="sldNum" sz="quarter" idx="12"/>
          </p:nvPr>
        </p:nvSpPr>
        <p:spPr/>
        <p:txBody>
          <a:bodyPr/>
          <a:lstStyle/>
          <a:p>
            <a:fld id="{507FEFA8-9CBB-45B9-95A8-3C179CC91CBA}" type="slidenum">
              <a:rPr lang="en-GB" smtClean="0"/>
              <a:t>12</a:t>
            </a:fld>
            <a:endParaRPr lang="en-GB" dirty="0"/>
          </a:p>
        </p:txBody>
      </p:sp>
    </p:spTree>
    <p:extLst>
      <p:ext uri="{BB962C8B-B14F-4D97-AF65-F5344CB8AC3E}">
        <p14:creationId xmlns:p14="http://schemas.microsoft.com/office/powerpoint/2010/main" val="26311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en-GB" b="1" dirty="0">
                <a:solidFill>
                  <a:srgbClr val="0070C0"/>
                </a:solidFill>
                <a:effectLst>
                  <a:outerShdw blurRad="38100" dist="38100" dir="2700000" algn="tl">
                    <a:srgbClr val="000000">
                      <a:alpha val="43137"/>
                    </a:srgbClr>
                  </a:outerShdw>
                </a:effectLst>
              </a:rPr>
              <a:t>Servizi speciali - Maggiorazioni</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742057"/>
            <a:ext cx="10515600" cy="3866255"/>
          </a:xfrm>
        </p:spPr>
        <p:txBody>
          <a:bodyPr>
            <a:normAutofit/>
          </a:bodyPr>
          <a:lstStyle/>
          <a:p>
            <a:r>
              <a:rPr lang="it-IT" sz="3600" dirty="0"/>
              <a:t>I servizi speciali sono quei servizi prestati in condizioni di particolare disagio per i quali si giustifica il riconoscimento di una maggiorazione valutabile ai fini pensionistici e quindi riscattabili.</a:t>
            </a:r>
          </a:p>
          <a:p>
            <a:endParaRPr lang="it-IT" sz="3600" dirty="0"/>
          </a:p>
          <a:p>
            <a:r>
              <a:rPr lang="it-IT" sz="3600" dirty="0"/>
              <a:t>Non possono eccedere complessivamente i 5 anni.</a:t>
            </a:r>
          </a:p>
          <a:p>
            <a:pPr marL="0" indent="0">
              <a:buNone/>
            </a:pPr>
            <a:endParaRPr lang="en-GB" dirty="0"/>
          </a:p>
        </p:txBody>
      </p:sp>
      <p:cxnSp>
        <p:nvCxnSpPr>
          <p:cNvPr id="4" name="Straight Connector 3">
            <a:extLst>
              <a:ext uri="{FF2B5EF4-FFF2-40B4-BE49-F238E27FC236}">
                <a16:creationId xmlns:a16="http://schemas.microsoft.com/office/drawing/2014/main" id="{E21FA029-E42A-4C0F-BD11-CDFD82EFBA63}"/>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2" descr="Immagine correlata">
            <a:extLst>
              <a:ext uri="{FF2B5EF4-FFF2-40B4-BE49-F238E27FC236}">
                <a16:creationId xmlns:a16="http://schemas.microsoft.com/office/drawing/2014/main" id="{2FA3496A-8438-4E78-8917-2F4EA88E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6BE3DCC-DB42-40C6-9955-4AD3C10F1485}"/>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6" name="Segnaposto numero diapositiva 5">
            <a:extLst>
              <a:ext uri="{FF2B5EF4-FFF2-40B4-BE49-F238E27FC236}">
                <a16:creationId xmlns:a16="http://schemas.microsoft.com/office/drawing/2014/main" id="{9D2C8D5A-624E-4FEB-88EE-35025F14BA70}"/>
              </a:ext>
            </a:extLst>
          </p:cNvPr>
          <p:cNvSpPr>
            <a:spLocks noGrp="1"/>
          </p:cNvSpPr>
          <p:nvPr>
            <p:ph type="sldNum" sz="quarter" idx="12"/>
          </p:nvPr>
        </p:nvSpPr>
        <p:spPr/>
        <p:txBody>
          <a:bodyPr/>
          <a:lstStyle/>
          <a:p>
            <a:fld id="{507FEFA8-9CBB-45B9-95A8-3C179CC91CBA}" type="slidenum">
              <a:rPr lang="en-GB" smtClean="0"/>
              <a:t>13</a:t>
            </a:fld>
            <a:endParaRPr lang="en-GB" dirty="0"/>
          </a:p>
        </p:txBody>
      </p:sp>
    </p:spTree>
    <p:extLst>
      <p:ext uri="{BB962C8B-B14F-4D97-AF65-F5344CB8AC3E}">
        <p14:creationId xmlns:p14="http://schemas.microsoft.com/office/powerpoint/2010/main" val="399626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en-GB" b="1" dirty="0">
                <a:solidFill>
                  <a:srgbClr val="0070C0"/>
                </a:solidFill>
                <a:effectLst>
                  <a:outerShdw blurRad="38100" dist="38100" dir="2700000" algn="tl">
                    <a:srgbClr val="000000">
                      <a:alpha val="43137"/>
                    </a:srgbClr>
                  </a:outerShdw>
                </a:effectLst>
              </a:rPr>
              <a:t>Servizi speciali - Maggiorazioni</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742057"/>
            <a:ext cx="10515600" cy="3866255"/>
          </a:xfrm>
        </p:spPr>
        <p:txBody>
          <a:bodyPr>
            <a:normAutofit/>
          </a:bodyPr>
          <a:lstStyle/>
          <a:p>
            <a:pPr marL="0" indent="0">
              <a:buNone/>
            </a:pPr>
            <a:r>
              <a:rPr lang="it-IT" dirty="0"/>
              <a:t>I principali servizi sono:</a:t>
            </a:r>
          </a:p>
          <a:p>
            <a:pPr marL="0" indent="0">
              <a:buNone/>
            </a:pPr>
            <a:endParaRPr lang="it-IT" dirty="0"/>
          </a:p>
          <a:p>
            <a:pPr marL="0" indent="0">
              <a:buNone/>
            </a:pPr>
            <a:endParaRPr lang="it-IT" dirty="0"/>
          </a:p>
          <a:p>
            <a:pPr marL="0" indent="0">
              <a:buNone/>
            </a:pPr>
            <a:endParaRPr lang="it-IT" dirty="0"/>
          </a:p>
          <a:p>
            <a:endParaRPr lang="en-GB" dirty="0"/>
          </a:p>
        </p:txBody>
      </p:sp>
      <p:cxnSp>
        <p:nvCxnSpPr>
          <p:cNvPr id="4" name="Straight Connector 3">
            <a:extLst>
              <a:ext uri="{FF2B5EF4-FFF2-40B4-BE49-F238E27FC236}">
                <a16:creationId xmlns:a16="http://schemas.microsoft.com/office/drawing/2014/main" id="{E21FA029-E42A-4C0F-BD11-CDFD82EFBA63}"/>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2" descr="Immagine correlata">
            <a:extLst>
              <a:ext uri="{FF2B5EF4-FFF2-40B4-BE49-F238E27FC236}">
                <a16:creationId xmlns:a16="http://schemas.microsoft.com/office/drawing/2014/main" id="{2FA3496A-8438-4E78-8917-2F4EA88E00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6BE3DCC-DB42-40C6-9955-4AD3C10F1485}"/>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6" name="Segnaposto numero diapositiva 5">
            <a:extLst>
              <a:ext uri="{FF2B5EF4-FFF2-40B4-BE49-F238E27FC236}">
                <a16:creationId xmlns:a16="http://schemas.microsoft.com/office/drawing/2014/main" id="{9D2C8D5A-624E-4FEB-88EE-35025F14BA70}"/>
              </a:ext>
            </a:extLst>
          </p:cNvPr>
          <p:cNvSpPr>
            <a:spLocks noGrp="1"/>
          </p:cNvSpPr>
          <p:nvPr>
            <p:ph type="sldNum" sz="quarter" idx="12"/>
          </p:nvPr>
        </p:nvSpPr>
        <p:spPr/>
        <p:txBody>
          <a:bodyPr/>
          <a:lstStyle/>
          <a:p>
            <a:fld id="{507FEFA8-9CBB-45B9-95A8-3C179CC91CBA}" type="slidenum">
              <a:rPr lang="en-GB" smtClean="0"/>
              <a:t>14</a:t>
            </a:fld>
            <a:endParaRPr lang="en-GB" dirty="0"/>
          </a:p>
        </p:txBody>
      </p:sp>
      <p:sp>
        <p:nvSpPr>
          <p:cNvPr id="8" name="Elaborazione alternativa 7"/>
          <p:cNvSpPr/>
          <p:nvPr/>
        </p:nvSpPr>
        <p:spPr>
          <a:xfrm>
            <a:off x="1521069" y="2360383"/>
            <a:ext cx="2233246" cy="163537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rPr>
              <a:t>Indennità di impiego operativo</a:t>
            </a:r>
          </a:p>
        </p:txBody>
      </p:sp>
      <p:sp>
        <p:nvSpPr>
          <p:cNvPr id="11" name="Freccia in giù 10"/>
          <p:cNvSpPr/>
          <p:nvPr/>
        </p:nvSpPr>
        <p:spPr>
          <a:xfrm>
            <a:off x="2444261" y="4118845"/>
            <a:ext cx="457200" cy="422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Elaborazione alternativa 11"/>
          <p:cNvSpPr/>
          <p:nvPr/>
        </p:nvSpPr>
        <p:spPr>
          <a:xfrm>
            <a:off x="1521069" y="4638041"/>
            <a:ext cx="2233246" cy="799114"/>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solidFill>
                  <a:schemeClr val="bg1"/>
                </a:solidFill>
              </a:rPr>
              <a:t>Maggiorazione</a:t>
            </a:r>
          </a:p>
          <a:p>
            <a:pPr algn="ctr"/>
            <a:r>
              <a:rPr lang="it-IT" b="1" dirty="0">
                <a:solidFill>
                  <a:schemeClr val="bg1"/>
                </a:solidFill>
              </a:rPr>
              <a:t>1/5</a:t>
            </a:r>
          </a:p>
        </p:txBody>
      </p:sp>
      <p:sp>
        <p:nvSpPr>
          <p:cNvPr id="13" name="Elaborazione alternativa 12"/>
          <p:cNvSpPr/>
          <p:nvPr/>
        </p:nvSpPr>
        <p:spPr>
          <a:xfrm>
            <a:off x="4881196" y="2360383"/>
            <a:ext cx="2233246" cy="163537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rPr>
              <a:t>Servizi prestati negli uffici disagiati di frontiera terrestre</a:t>
            </a:r>
          </a:p>
        </p:txBody>
      </p:sp>
      <p:sp>
        <p:nvSpPr>
          <p:cNvPr id="14" name="Freccia in giù 13"/>
          <p:cNvSpPr/>
          <p:nvPr/>
        </p:nvSpPr>
        <p:spPr>
          <a:xfrm>
            <a:off x="5804388" y="4118845"/>
            <a:ext cx="457200" cy="422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Elaborazione alternativa 14"/>
          <p:cNvSpPr/>
          <p:nvPr/>
        </p:nvSpPr>
        <p:spPr>
          <a:xfrm>
            <a:off x="4607169" y="4638040"/>
            <a:ext cx="2751991" cy="1097409"/>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it-IT" dirty="0"/>
              <a:t>maggiorazione </a:t>
            </a:r>
          </a:p>
          <a:p>
            <a:pPr algn="ctr"/>
            <a:r>
              <a:rPr lang="it-IT" dirty="0"/>
              <a:t>di </a:t>
            </a:r>
            <a:r>
              <a:rPr lang="it-IT" b="1" dirty="0"/>
              <a:t>1/2</a:t>
            </a:r>
            <a:r>
              <a:rPr lang="it-IT" dirty="0"/>
              <a:t> per i primi 2 anni</a:t>
            </a:r>
          </a:p>
          <a:p>
            <a:pPr algn="ctr"/>
            <a:r>
              <a:rPr lang="it-IT" dirty="0"/>
              <a:t> e di </a:t>
            </a:r>
            <a:r>
              <a:rPr lang="it-IT" b="1" dirty="0"/>
              <a:t>1/3</a:t>
            </a:r>
            <a:r>
              <a:rPr lang="it-IT" dirty="0"/>
              <a:t> per i successivi</a:t>
            </a:r>
            <a:endParaRPr lang="it-IT" b="1" dirty="0">
              <a:solidFill>
                <a:schemeClr val="bg1"/>
              </a:solidFill>
            </a:endParaRPr>
          </a:p>
        </p:txBody>
      </p:sp>
      <p:sp>
        <p:nvSpPr>
          <p:cNvPr id="16" name="Elaborazione alternativa 15"/>
          <p:cNvSpPr/>
          <p:nvPr/>
        </p:nvSpPr>
        <p:spPr>
          <a:xfrm>
            <a:off x="8241323" y="2360383"/>
            <a:ext cx="2233246" cy="163537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rPr>
              <a:t>Campagne di guerra</a:t>
            </a:r>
          </a:p>
        </p:txBody>
      </p:sp>
      <p:sp>
        <p:nvSpPr>
          <p:cNvPr id="17" name="Freccia in giù 16"/>
          <p:cNvSpPr/>
          <p:nvPr/>
        </p:nvSpPr>
        <p:spPr>
          <a:xfrm>
            <a:off x="9164515" y="4118845"/>
            <a:ext cx="457200" cy="4220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Elaborazione alternativa 17"/>
          <p:cNvSpPr/>
          <p:nvPr/>
        </p:nvSpPr>
        <p:spPr>
          <a:xfrm>
            <a:off x="8241323" y="4638041"/>
            <a:ext cx="2233246" cy="799114"/>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lvl="0" algn="ctr"/>
            <a:r>
              <a:rPr lang="it-IT" dirty="0"/>
              <a:t>maggiorazione </a:t>
            </a:r>
          </a:p>
          <a:p>
            <a:pPr lvl="0" algn="ctr"/>
            <a:r>
              <a:rPr lang="it-IT" dirty="0"/>
              <a:t>di </a:t>
            </a:r>
            <a:r>
              <a:rPr lang="it-IT" b="1" dirty="0"/>
              <a:t>1 anno</a:t>
            </a:r>
          </a:p>
        </p:txBody>
      </p:sp>
    </p:spTree>
    <p:extLst>
      <p:ext uri="{BB962C8B-B14F-4D97-AF65-F5344CB8AC3E}">
        <p14:creationId xmlns:p14="http://schemas.microsoft.com/office/powerpoint/2010/main" val="135922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6F4CE-D35F-41C5-82A7-6E7A97377229}"/>
              </a:ext>
            </a:extLst>
          </p:cNvPr>
          <p:cNvSpPr>
            <a:spLocks noGrp="1"/>
          </p:cNvSpPr>
          <p:nvPr>
            <p:ph type="ctrTitle"/>
          </p:nvPr>
        </p:nvSpPr>
        <p:spPr>
          <a:xfrm>
            <a:off x="-1" y="1376745"/>
            <a:ext cx="12191999" cy="1609244"/>
          </a:xfrm>
        </p:spPr>
        <p:txBody>
          <a:bodyPr/>
          <a:lstStyle/>
          <a:p>
            <a:r>
              <a:rPr lang="en-GB" b="1" dirty="0">
                <a:solidFill>
                  <a:schemeClr val="bg1"/>
                </a:solidFill>
              </a:rPr>
              <a:t>Grazie per l’attenzione.</a:t>
            </a:r>
          </a:p>
        </p:txBody>
      </p:sp>
      <p:pic>
        <p:nvPicPr>
          <p:cNvPr id="1028" name="Picture 4" descr="Risultati immagini per logo inps bianco">
            <a:extLst>
              <a:ext uri="{FF2B5EF4-FFF2-40B4-BE49-F238E27FC236}">
                <a16:creationId xmlns:a16="http://schemas.microsoft.com/office/drawing/2014/main" id="{7C25889F-8B2C-4BD3-BF2E-57B950054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37" y="5288594"/>
            <a:ext cx="1128767" cy="1202750"/>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768185E3-015E-4635-B4FC-DCBD60F0DC47}"/>
              </a:ext>
            </a:extLst>
          </p:cNvPr>
          <p:cNvSpPr txBox="1">
            <a:spLocks/>
          </p:cNvSpPr>
          <p:nvPr/>
        </p:nvSpPr>
        <p:spPr>
          <a:xfrm>
            <a:off x="0" y="4551450"/>
            <a:ext cx="12192000" cy="62672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chemeClr val="bg1"/>
                </a:solidFill>
                <a:hlinkClick r:id="rId3">
                  <a:extLst>
                    <a:ext uri="{A12FA001-AC4F-418D-AE19-62706E023703}">
                      <ahyp:hlinkClr xmlns:ahyp="http://schemas.microsoft.com/office/drawing/2018/hyperlinkcolor" val="tx"/>
                    </a:ext>
                  </a:extLst>
                </a:hlinkClick>
              </a:rPr>
              <a:t>www.inps.it</a:t>
            </a:r>
            <a:endParaRPr lang="en-GB" sz="3200" dirty="0">
              <a:solidFill>
                <a:schemeClr val="bg1"/>
              </a:solidFill>
            </a:endParaRPr>
          </a:p>
        </p:txBody>
      </p:sp>
    </p:spTree>
    <p:extLst>
      <p:ext uri="{BB962C8B-B14F-4D97-AF65-F5344CB8AC3E}">
        <p14:creationId xmlns:p14="http://schemas.microsoft.com/office/powerpoint/2010/main" val="357115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a:xfrm>
            <a:off x="838200" y="365125"/>
            <a:ext cx="10515600" cy="1558512"/>
          </a:xfrm>
        </p:spPr>
        <p:txBody>
          <a:bodyPr>
            <a:normAutofit fontScale="90000"/>
          </a:bodyPr>
          <a:lstStyle/>
          <a:p>
            <a:br>
              <a:rPr lang="it-IT" dirty="0"/>
            </a:br>
            <a:r>
              <a:rPr lang="it-IT" sz="4900" b="1" dirty="0">
                <a:solidFill>
                  <a:srgbClr val="0070C0"/>
                </a:solidFill>
                <a:effectLst>
                  <a:outerShdw blurRad="38100" dist="38100" dir="2700000" algn="tl">
                    <a:srgbClr val="000000">
                      <a:alpha val="43137"/>
                    </a:srgbClr>
                  </a:outerShdw>
                </a:effectLst>
              </a:rPr>
              <a:t>TFS DIPENDENTI PUBBLICI</a:t>
            </a:r>
            <a:br>
              <a:rPr lang="it-IT" dirty="0"/>
            </a:br>
            <a:r>
              <a:rPr lang="it-IT" dirty="0"/>
              <a:t>        </a:t>
            </a:r>
            <a:r>
              <a:rPr lang="it-IT" sz="3100" dirty="0"/>
              <a:t>(DPR 29/12/1973 n 1032) </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2372346"/>
            <a:ext cx="10515600" cy="3319534"/>
          </a:xfrm>
        </p:spPr>
        <p:txBody>
          <a:bodyPr/>
          <a:lstStyle/>
          <a:p>
            <a:r>
              <a:rPr lang="it-IT" dirty="0"/>
              <a:t>Somma di denaro “una tantum” corrisposta all’iscritto all’atto della cessazione dal servizio. </a:t>
            </a:r>
          </a:p>
          <a:p>
            <a:r>
              <a:rPr lang="it-IT" dirty="0"/>
              <a:t>Non viene liquidata in caso di trasferimento, mobilità, distacco o comando.</a:t>
            </a:r>
          </a:p>
          <a:p>
            <a:r>
              <a:rPr lang="it-IT" dirty="0"/>
              <a:t>Per i dipendenti civili e militari dello stato prende il nome di Indennità di Buonuscita.</a:t>
            </a:r>
          </a:p>
          <a:p>
            <a:pPr marL="0" indent="0">
              <a:buNone/>
            </a:pPr>
            <a:endParaRPr lang="it-IT" dirty="0"/>
          </a:p>
        </p:txBody>
      </p:sp>
      <p:cxnSp>
        <p:nvCxnSpPr>
          <p:cNvPr id="6" name="Straight Connector 5">
            <a:extLst>
              <a:ext uri="{FF2B5EF4-FFF2-40B4-BE49-F238E27FC236}">
                <a16:creationId xmlns:a16="http://schemas.microsoft.com/office/drawing/2014/main" id="{8E6DD2E9-18C0-4C0D-AF34-9B20581443A8}"/>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A0EDD21A-7C1B-46D1-8394-D3CD517D4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DB20F87-04C5-45BE-9511-EB92AEC63B6D}"/>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7FB2A258-EB73-49A5-BCF3-3BDC4ABE8C8E}"/>
              </a:ext>
            </a:extLst>
          </p:cNvPr>
          <p:cNvSpPr>
            <a:spLocks noGrp="1"/>
          </p:cNvSpPr>
          <p:nvPr>
            <p:ph type="sldNum" sz="quarter" idx="12"/>
          </p:nvPr>
        </p:nvSpPr>
        <p:spPr/>
        <p:txBody>
          <a:bodyPr/>
          <a:lstStyle/>
          <a:p>
            <a:fld id="{507FEFA8-9CBB-45B9-95A8-3C179CC91CBA}" type="slidenum">
              <a:rPr lang="en-GB" smtClean="0"/>
              <a:t>2</a:t>
            </a:fld>
            <a:endParaRPr lang="en-GB" dirty="0"/>
          </a:p>
        </p:txBody>
      </p:sp>
    </p:spTree>
    <p:extLst>
      <p:ext uri="{BB962C8B-B14F-4D97-AF65-F5344CB8AC3E}">
        <p14:creationId xmlns:p14="http://schemas.microsoft.com/office/powerpoint/2010/main" val="202702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lstStyle/>
          <a:p>
            <a:r>
              <a:rPr lang="en-GB" b="1" dirty="0">
                <a:solidFill>
                  <a:srgbClr val="0070C0"/>
                </a:solidFill>
                <a:effectLst>
                  <a:outerShdw blurRad="38100" dist="38100" dir="2700000" algn="tl">
                    <a:srgbClr val="000000">
                      <a:alpha val="43137"/>
                    </a:srgbClr>
                  </a:outerShdw>
                </a:effectLst>
              </a:rPr>
              <a:t>COME OTTENERE LA PRESTAZIONE</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694944" y="1825625"/>
            <a:ext cx="10927080" cy="3866255"/>
          </a:xfrm>
        </p:spPr>
        <p:txBody>
          <a:bodyPr>
            <a:normAutofit fontScale="70000" lnSpcReduction="20000"/>
          </a:bodyPr>
          <a:lstStyle/>
          <a:p>
            <a:pPr>
              <a:lnSpc>
                <a:spcPct val="120000"/>
              </a:lnSpc>
            </a:pPr>
            <a:r>
              <a:rPr lang="it-IT" dirty="0"/>
              <a:t>Prestazione che viene liquidata d’ufficio: il lavoratore non deve quindi presentare nessuna istanza.</a:t>
            </a:r>
          </a:p>
          <a:p>
            <a:pPr>
              <a:lnSpc>
                <a:spcPct val="120000"/>
              </a:lnSpc>
            </a:pPr>
            <a:r>
              <a:rPr lang="it-IT" dirty="0"/>
              <a:t>Con Messaggio Hermes 3400/2019 è stato sostituito il </a:t>
            </a:r>
            <a:r>
              <a:rPr lang="it-IT" b="1" dirty="0"/>
              <a:t>modello cartaceo </a:t>
            </a:r>
            <a:r>
              <a:rPr lang="it-IT" dirty="0"/>
              <a:t>(modello “</a:t>
            </a:r>
            <a:r>
              <a:rPr lang="it-IT" b="1" dirty="0"/>
              <a:t>PL1</a:t>
            </a:r>
            <a:r>
              <a:rPr lang="it-IT" dirty="0"/>
              <a:t>”) di comunicazione dei dati giuridici ed economici necessari alla liquidazione dei trattamenti di fine servizio </a:t>
            </a:r>
          </a:p>
          <a:p>
            <a:pPr>
              <a:lnSpc>
                <a:spcPct val="120000"/>
              </a:lnSpc>
            </a:pPr>
            <a:r>
              <a:rPr lang="it-IT" dirty="0"/>
              <a:t>L’Amministrazione di appartenenza provvede ad inoltrare la Comunicazione di cessazione TFS attraverso il </a:t>
            </a:r>
            <a:r>
              <a:rPr lang="it-IT" b="1" dirty="0"/>
              <a:t>canale telematico</a:t>
            </a:r>
          </a:p>
          <a:p>
            <a:pPr>
              <a:lnSpc>
                <a:spcPct val="120000"/>
              </a:lnSpc>
            </a:pPr>
            <a:r>
              <a:rPr lang="it-IT" dirty="0"/>
              <a:t>La definizione delle prime liquidazioni TFS spettanti al personale cessato dal servizio con decorrenza </a:t>
            </a:r>
            <a:r>
              <a:rPr lang="it-IT" b="1" dirty="0"/>
              <a:t>1° settembre 2019 </a:t>
            </a:r>
            <a:r>
              <a:rPr lang="it-IT" dirty="0"/>
              <a:t>è stata accentrata presso il </a:t>
            </a:r>
            <a:r>
              <a:rPr lang="it-IT" b="1" dirty="0"/>
              <a:t>Polo Nazionale Guardia di Finanza </a:t>
            </a:r>
            <a:r>
              <a:rPr lang="it-IT" dirty="0"/>
              <a:t>istituito presso la </a:t>
            </a:r>
            <a:r>
              <a:rPr lang="it-IT" b="1" dirty="0"/>
              <a:t>Direzione Provinciale di Viterbo</a:t>
            </a:r>
            <a:r>
              <a:rPr lang="it-IT" dirty="0"/>
              <a:t> che provvederà alla liquidazione ed al pagamento della prestazione di fine servizio sia in unica soluzione che ratealmente come pure alla definizione delle richieste di quantificazione TFS ai fini della cessione della prestazione.</a:t>
            </a:r>
          </a:p>
          <a:p>
            <a:endParaRPr lang="it-IT" dirty="0"/>
          </a:p>
        </p:txBody>
      </p:sp>
      <p:cxnSp>
        <p:nvCxnSpPr>
          <p:cNvPr id="6" name="Straight Connector 5">
            <a:extLst>
              <a:ext uri="{FF2B5EF4-FFF2-40B4-BE49-F238E27FC236}">
                <a16:creationId xmlns:a16="http://schemas.microsoft.com/office/drawing/2014/main" id="{8E6DD2E9-18C0-4C0D-AF34-9B20581443A8}"/>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A0EDD21A-7C1B-46D1-8394-D3CD517D4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8DB20F87-04C5-45BE-9511-EB92AEC63B6D}"/>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47CB3D87-CBE6-4C94-AC3B-A05900EEF0CA}"/>
              </a:ext>
            </a:extLst>
          </p:cNvPr>
          <p:cNvSpPr>
            <a:spLocks noGrp="1"/>
          </p:cNvSpPr>
          <p:nvPr>
            <p:ph type="sldNum" sz="quarter" idx="12"/>
          </p:nvPr>
        </p:nvSpPr>
        <p:spPr/>
        <p:txBody>
          <a:bodyPr/>
          <a:lstStyle/>
          <a:p>
            <a:fld id="{507FEFA8-9CBB-45B9-95A8-3C179CC91CBA}" type="slidenum">
              <a:rPr lang="en-GB" smtClean="0"/>
              <a:t>3</a:t>
            </a:fld>
            <a:endParaRPr lang="en-GB" dirty="0"/>
          </a:p>
        </p:txBody>
      </p:sp>
    </p:spTree>
    <p:extLst>
      <p:ext uri="{BB962C8B-B14F-4D97-AF65-F5344CB8AC3E}">
        <p14:creationId xmlns:p14="http://schemas.microsoft.com/office/powerpoint/2010/main" val="665144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a:xfrm>
            <a:off x="838200" y="365126"/>
            <a:ext cx="10515600" cy="1091022"/>
          </a:xfrm>
        </p:spPr>
        <p:txBody>
          <a:bodyPr>
            <a:normAutofit/>
          </a:bodyPr>
          <a:lstStyle/>
          <a:p>
            <a:r>
              <a:rPr lang="en-GB" b="1" dirty="0">
                <a:solidFill>
                  <a:srgbClr val="0070C0"/>
                </a:solidFill>
                <a:effectLst>
                  <a:outerShdw blurRad="38100" dist="38100" dir="2700000" algn="tl">
                    <a:srgbClr val="000000">
                      <a:alpha val="43137"/>
                    </a:srgbClr>
                  </a:outerShdw>
                </a:effectLst>
              </a:rPr>
              <a:t>CONSEGUIMENTO DEL DIRITTO</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456148"/>
            <a:ext cx="10515600" cy="4235733"/>
          </a:xfrm>
        </p:spPr>
        <p:txBody>
          <a:bodyPr>
            <a:normAutofit/>
          </a:bodyPr>
          <a:lstStyle/>
          <a:p>
            <a:r>
              <a:rPr lang="it-IT" dirty="0"/>
              <a:t>Il diritto si consegue dopo almeno 1 anno di iscrizione al Fondo Previdenza</a:t>
            </a:r>
          </a:p>
          <a:p>
            <a:endParaRPr lang="it-IT" dirty="0"/>
          </a:p>
          <a:p>
            <a:endParaRPr lang="it-IT" dirty="0"/>
          </a:p>
          <a:p>
            <a:endParaRPr lang="it-IT" dirty="0"/>
          </a:p>
        </p:txBody>
      </p:sp>
      <p:cxnSp>
        <p:nvCxnSpPr>
          <p:cNvPr id="6" name="Straight Connector 5">
            <a:extLst>
              <a:ext uri="{FF2B5EF4-FFF2-40B4-BE49-F238E27FC236}">
                <a16:creationId xmlns:a16="http://schemas.microsoft.com/office/drawing/2014/main" id="{9D50998B-2B8C-460C-A7E2-68395CDE86FF}"/>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1622159A-5263-4756-8AED-615D0A4AAF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180B117-BB36-4FC5-9CEE-CEBFE50FECB0}"/>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048D74A1-746F-4ED3-8842-FF35C052F17C}"/>
              </a:ext>
            </a:extLst>
          </p:cNvPr>
          <p:cNvSpPr>
            <a:spLocks noGrp="1"/>
          </p:cNvSpPr>
          <p:nvPr>
            <p:ph type="sldNum" sz="quarter" idx="12"/>
          </p:nvPr>
        </p:nvSpPr>
        <p:spPr/>
        <p:txBody>
          <a:bodyPr/>
          <a:lstStyle/>
          <a:p>
            <a:fld id="{507FEFA8-9CBB-45B9-95A8-3C179CC91CBA}" type="slidenum">
              <a:rPr lang="en-GB" smtClean="0"/>
              <a:t>4</a:t>
            </a:fld>
            <a:endParaRPr lang="en-GB" dirty="0"/>
          </a:p>
        </p:txBody>
      </p:sp>
      <p:sp>
        <p:nvSpPr>
          <p:cNvPr id="9" name="Elaborazione alternativa 8"/>
          <p:cNvSpPr/>
          <p:nvPr/>
        </p:nvSpPr>
        <p:spPr>
          <a:xfrm>
            <a:off x="1325182" y="4189762"/>
            <a:ext cx="2233246" cy="163537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b="1" dirty="0">
                <a:solidFill>
                  <a:schemeClr val="accent3"/>
                </a:solidFill>
              </a:rPr>
              <a:t>2,50%</a:t>
            </a:r>
            <a:r>
              <a:rPr lang="it-IT" dirty="0"/>
              <a:t> a carico del lavoratore</a:t>
            </a:r>
            <a:endParaRPr lang="it-IT" b="1" dirty="0">
              <a:solidFill>
                <a:srgbClr val="002060"/>
              </a:solidFill>
            </a:endParaRPr>
          </a:p>
        </p:txBody>
      </p:sp>
      <p:sp>
        <p:nvSpPr>
          <p:cNvPr id="11" name="Elaborazione alternativa 10"/>
          <p:cNvSpPr/>
          <p:nvPr/>
        </p:nvSpPr>
        <p:spPr>
          <a:xfrm>
            <a:off x="3864693" y="2214599"/>
            <a:ext cx="3754314" cy="163537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accent3">
                    <a:lumMod val="50000"/>
                  </a:schemeClr>
                </a:solidFill>
              </a:rPr>
              <a:t>l’Amministrazione versa un contributo obbligatorio del </a:t>
            </a:r>
            <a:r>
              <a:rPr lang="it-IT" b="1" dirty="0">
                <a:solidFill>
                  <a:schemeClr val="accent3">
                    <a:lumMod val="50000"/>
                  </a:schemeClr>
                </a:solidFill>
              </a:rPr>
              <a:t>9,60% </a:t>
            </a:r>
            <a:r>
              <a:rPr lang="it-IT" dirty="0">
                <a:solidFill>
                  <a:schemeClr val="accent3">
                    <a:lumMod val="50000"/>
                  </a:schemeClr>
                </a:solidFill>
              </a:rPr>
              <a:t>dell’80% della retribuzione di riferimento</a:t>
            </a:r>
            <a:endParaRPr lang="it-IT" b="1" dirty="0">
              <a:solidFill>
                <a:schemeClr val="accent3">
                  <a:lumMod val="50000"/>
                </a:schemeClr>
              </a:solidFill>
            </a:endParaRPr>
          </a:p>
        </p:txBody>
      </p:sp>
      <p:sp>
        <p:nvSpPr>
          <p:cNvPr id="12" name="Elaborazione alternativa 11"/>
          <p:cNvSpPr/>
          <p:nvPr/>
        </p:nvSpPr>
        <p:spPr>
          <a:xfrm>
            <a:off x="7948423" y="4139019"/>
            <a:ext cx="2233246" cy="1635370"/>
          </a:xfrm>
          <a:prstGeom prst="flowChartAlternateProcess">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dirty="0">
                <a:solidFill>
                  <a:schemeClr val="accent3"/>
                </a:solidFill>
              </a:rPr>
              <a:t>7,10% </a:t>
            </a:r>
            <a:r>
              <a:rPr lang="it-IT" dirty="0"/>
              <a:t>a carico del datore di lavoro</a:t>
            </a:r>
            <a:endParaRPr lang="it-IT" b="1" dirty="0">
              <a:solidFill>
                <a:srgbClr val="002060"/>
              </a:solidFill>
            </a:endParaRPr>
          </a:p>
        </p:txBody>
      </p:sp>
      <p:pic>
        <p:nvPicPr>
          <p:cNvPr id="8" name="Immagine 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105598" y="4820360"/>
            <a:ext cx="672413" cy="971505"/>
          </a:xfrm>
          <a:prstGeom prst="rect">
            <a:avLst/>
          </a:prstGeom>
        </p:spPr>
      </p:pic>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1743" y="4816616"/>
            <a:ext cx="686605" cy="868463"/>
          </a:xfrm>
          <a:prstGeom prst="rect">
            <a:avLst/>
          </a:prstGeom>
        </p:spPr>
      </p:pic>
      <p:sp>
        <p:nvSpPr>
          <p:cNvPr id="14" name="CasellaDiTesto 13"/>
          <p:cNvSpPr txBox="1"/>
          <p:nvPr/>
        </p:nvSpPr>
        <p:spPr>
          <a:xfrm>
            <a:off x="3864694" y="4085492"/>
            <a:ext cx="3754314" cy="369332"/>
          </a:xfrm>
          <a:prstGeom prst="rect">
            <a:avLst/>
          </a:prstGeom>
          <a:noFill/>
        </p:spPr>
        <p:txBody>
          <a:bodyPr wrap="square" rtlCol="0">
            <a:spAutoFit/>
          </a:bodyPr>
          <a:lstStyle/>
          <a:p>
            <a:pPr algn="ctr"/>
            <a:r>
              <a:rPr lang="it-IT" dirty="0"/>
              <a:t>di cui:</a:t>
            </a:r>
          </a:p>
        </p:txBody>
      </p:sp>
      <p:sp>
        <p:nvSpPr>
          <p:cNvPr id="17" name="Freccia in giù 16"/>
          <p:cNvSpPr/>
          <p:nvPr/>
        </p:nvSpPr>
        <p:spPr>
          <a:xfrm rot="3862350">
            <a:off x="4453561" y="4173668"/>
            <a:ext cx="378543" cy="1194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Freccia in giù 17"/>
          <p:cNvSpPr/>
          <p:nvPr/>
        </p:nvSpPr>
        <p:spPr>
          <a:xfrm rot="17749568">
            <a:off x="6636982" y="4172088"/>
            <a:ext cx="378543" cy="11945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917141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duotone>
              <a:schemeClr val="bg2">
                <a:shade val="45000"/>
                <a:satMod val="135000"/>
              </a:schemeClr>
              <a:prstClr val="white"/>
            </a:duotone>
          </a:blip>
          <a:stretch>
            <a:fillRect/>
          </a:stretch>
        </p:blipFill>
        <p:spPr>
          <a:xfrm>
            <a:off x="3062654" y="1774257"/>
            <a:ext cx="5943600" cy="3684674"/>
          </a:xfrm>
          <a:prstGeom prst="rect">
            <a:avLst/>
          </a:prstGeom>
        </p:spPr>
      </p:pic>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pPr algn="ctr"/>
            <a:r>
              <a:rPr lang="en-GB" b="1" dirty="0">
                <a:solidFill>
                  <a:srgbClr val="0070C0"/>
                </a:solidFill>
                <a:effectLst>
                  <a:outerShdw blurRad="38100" dist="38100" dir="2700000" algn="tl">
                    <a:srgbClr val="000000">
                      <a:alpha val="43137"/>
                    </a:srgbClr>
                  </a:outerShdw>
                </a:effectLst>
              </a:rPr>
              <a:t>CALCOLO</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776654" y="1685153"/>
            <a:ext cx="10515600" cy="3866255"/>
          </a:xfrm>
        </p:spPr>
        <p:txBody>
          <a:bodyPr/>
          <a:lstStyle/>
          <a:p>
            <a:pPr marL="0" indent="0">
              <a:buNone/>
            </a:pPr>
            <a:r>
              <a:rPr lang="it-IT" b="1" dirty="0"/>
              <a:t>.</a:t>
            </a:r>
          </a:p>
          <a:p>
            <a:pPr marL="0" indent="0" algn="ctr">
              <a:buNone/>
            </a:pPr>
            <a:r>
              <a:rPr lang="it-IT" dirty="0"/>
              <a:t>BUONUSCITA</a:t>
            </a:r>
          </a:p>
          <a:p>
            <a:pPr marL="0" indent="0" algn="ctr">
              <a:buNone/>
            </a:pPr>
            <a:endParaRPr lang="it-IT" dirty="0"/>
          </a:p>
          <a:p>
            <a:pPr marL="0" indent="0" algn="ctr">
              <a:buNone/>
            </a:pPr>
            <a:r>
              <a:rPr lang="it-IT" dirty="0"/>
              <a:t>Importo lordo =</a:t>
            </a:r>
          </a:p>
          <a:p>
            <a:pPr marL="0" indent="0" algn="ctr">
              <a:buNone/>
            </a:pPr>
            <a:r>
              <a:rPr lang="it-IT" dirty="0"/>
              <a:t>80% ultima retribuzione annua/</a:t>
            </a:r>
          </a:p>
          <a:p>
            <a:pPr marL="0" indent="0" algn="ctr">
              <a:buNone/>
            </a:pPr>
            <a:r>
              <a:rPr lang="it-IT" dirty="0"/>
              <a:t>12 * anni utili</a:t>
            </a:r>
          </a:p>
          <a:p>
            <a:pPr marL="0" indent="0">
              <a:buNone/>
            </a:pPr>
            <a:endParaRPr lang="en-GB" dirty="0"/>
          </a:p>
        </p:txBody>
      </p:sp>
      <p:cxnSp>
        <p:nvCxnSpPr>
          <p:cNvPr id="6" name="Straight Connector 5">
            <a:extLst>
              <a:ext uri="{FF2B5EF4-FFF2-40B4-BE49-F238E27FC236}">
                <a16:creationId xmlns:a16="http://schemas.microsoft.com/office/drawing/2014/main" id="{B8FF1292-F246-479C-BD20-B4AC0ACFBC01}"/>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6F38FDCD-DB29-421D-A774-E85E004FF8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47A52DAD-E072-4430-9796-B1D882119895}"/>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F06145B2-289F-49C2-A16F-963AB2F1D392}"/>
              </a:ext>
            </a:extLst>
          </p:cNvPr>
          <p:cNvSpPr>
            <a:spLocks noGrp="1"/>
          </p:cNvSpPr>
          <p:nvPr>
            <p:ph type="sldNum" sz="quarter" idx="12"/>
          </p:nvPr>
        </p:nvSpPr>
        <p:spPr/>
        <p:txBody>
          <a:bodyPr/>
          <a:lstStyle/>
          <a:p>
            <a:fld id="{507FEFA8-9CBB-45B9-95A8-3C179CC91CBA}" type="slidenum">
              <a:rPr lang="en-GB" smtClean="0"/>
              <a:t>5</a:t>
            </a:fld>
            <a:endParaRPr lang="en-GB" dirty="0"/>
          </a:p>
        </p:txBody>
      </p:sp>
    </p:spTree>
    <p:extLst>
      <p:ext uri="{BB962C8B-B14F-4D97-AF65-F5344CB8AC3E}">
        <p14:creationId xmlns:p14="http://schemas.microsoft.com/office/powerpoint/2010/main" val="411647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a:xfrm>
            <a:off x="838200" y="365126"/>
            <a:ext cx="10515600" cy="927344"/>
          </a:xfrm>
        </p:spPr>
        <p:txBody>
          <a:bodyPr>
            <a:normAutofit fontScale="90000"/>
          </a:bodyPr>
          <a:lstStyle/>
          <a:p>
            <a:r>
              <a:rPr lang="it-IT" b="1" dirty="0"/>
              <a:t>Termini di pagamento L. 147/2013 (dall’1/1/2014)</a:t>
            </a:r>
            <a:br>
              <a:rPr lang="it-IT" dirty="0"/>
            </a:br>
            <a:endParaRPr lang="en-GB" dirty="0"/>
          </a:p>
        </p:txBody>
      </p:sp>
      <p:cxnSp>
        <p:nvCxnSpPr>
          <p:cNvPr id="6" name="Straight Connector 5">
            <a:extLst>
              <a:ext uri="{FF2B5EF4-FFF2-40B4-BE49-F238E27FC236}">
                <a16:creationId xmlns:a16="http://schemas.microsoft.com/office/drawing/2014/main" id="{A0AA4A76-95C2-4BC1-A948-00EC148AD71B}"/>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494EA771-E561-4C99-A55E-AC3F29E112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A447B72-2249-4E5B-9478-DA479AE9FD26}"/>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073A8DD3-28ED-4F31-9D20-CE89CFAB42F2}"/>
              </a:ext>
            </a:extLst>
          </p:cNvPr>
          <p:cNvSpPr>
            <a:spLocks noGrp="1"/>
          </p:cNvSpPr>
          <p:nvPr>
            <p:ph type="sldNum" sz="quarter" idx="12"/>
          </p:nvPr>
        </p:nvSpPr>
        <p:spPr/>
        <p:txBody>
          <a:bodyPr/>
          <a:lstStyle/>
          <a:p>
            <a:fld id="{507FEFA8-9CBB-45B9-95A8-3C179CC91CBA}" type="slidenum">
              <a:rPr lang="en-GB" smtClean="0"/>
              <a:t>6</a:t>
            </a:fld>
            <a:endParaRPr lang="en-GB" dirty="0"/>
          </a:p>
        </p:txBody>
      </p:sp>
      <p:pic>
        <p:nvPicPr>
          <p:cNvPr id="8" name="Immagine 7"/>
          <p:cNvPicPr>
            <a:picLocks noChangeAspect="1"/>
          </p:cNvPicPr>
          <p:nvPr/>
        </p:nvPicPr>
        <p:blipFill rotWithShape="1">
          <a:blip r:embed="rId3"/>
          <a:srcRect l="18137" t="30672" r="19902"/>
          <a:stretch/>
        </p:blipFill>
        <p:spPr>
          <a:xfrm>
            <a:off x="2482662" y="1248508"/>
            <a:ext cx="7499538" cy="4545134"/>
          </a:xfrm>
          <a:prstGeom prst="rect">
            <a:avLst/>
          </a:prstGeom>
        </p:spPr>
      </p:pic>
    </p:spTree>
    <p:extLst>
      <p:ext uri="{BB962C8B-B14F-4D97-AF65-F5344CB8AC3E}">
        <p14:creationId xmlns:p14="http://schemas.microsoft.com/office/powerpoint/2010/main" val="1147298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507FEFA8-9CBB-45B9-95A8-3C179CC91CBA}" type="slidenum">
              <a:rPr lang="en-GB" smtClean="0"/>
              <a:t>7</a:t>
            </a:fld>
            <a:endParaRPr lang="en-GB" dirty="0"/>
          </a:p>
        </p:txBody>
      </p:sp>
      <p:pic>
        <p:nvPicPr>
          <p:cNvPr id="7" name="Segnaposto contenuto 6"/>
          <p:cNvPicPr>
            <a:picLocks noGrp="1" noChangeAspect="1"/>
          </p:cNvPicPr>
          <p:nvPr>
            <p:ph idx="1"/>
          </p:nvPr>
        </p:nvPicPr>
        <p:blipFill rotWithShape="1">
          <a:blip r:embed="rId2"/>
          <a:srcRect l="12969" t="14016" r="27709" b="1321"/>
          <a:stretch/>
        </p:blipFill>
        <p:spPr>
          <a:xfrm>
            <a:off x="2171699" y="340043"/>
            <a:ext cx="8018585" cy="6198869"/>
          </a:xfrm>
          <a:prstGeom prst="rect">
            <a:avLst/>
          </a:prstGeom>
        </p:spPr>
      </p:pic>
    </p:spTree>
    <p:extLst>
      <p:ext uri="{BB962C8B-B14F-4D97-AF65-F5344CB8AC3E}">
        <p14:creationId xmlns:p14="http://schemas.microsoft.com/office/powerpoint/2010/main" val="421064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lstStyle/>
          <a:p>
            <a:r>
              <a:rPr lang="it-IT" b="1" dirty="0">
                <a:solidFill>
                  <a:srgbClr val="0070C0"/>
                </a:solidFill>
                <a:effectLst>
                  <a:outerShdw blurRad="38100" dist="38100" dir="2700000" algn="tl">
                    <a:srgbClr val="000000">
                      <a:alpha val="43137"/>
                    </a:srgbClr>
                  </a:outerShdw>
                </a:effectLst>
              </a:rPr>
              <a:t>RISCATTI</a:t>
            </a:r>
            <a:br>
              <a:rPr lang="it-IT" dirty="0"/>
            </a:br>
            <a:r>
              <a:rPr lang="it-IT" sz="3100" dirty="0"/>
              <a:t>(L. 6/12/1965 n. 1368 - DPR 29/12/1973 n. 1032)</a:t>
            </a:r>
            <a:endParaRPr lang="en-GB" dirty="0"/>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825625"/>
            <a:ext cx="10515600" cy="3866255"/>
          </a:xfrm>
        </p:spPr>
        <p:txBody>
          <a:bodyPr>
            <a:normAutofit/>
          </a:bodyPr>
          <a:lstStyle/>
          <a:p>
            <a:r>
              <a:rPr lang="it-IT" sz="3600" dirty="0"/>
              <a:t>Il riscatto ai fini TFS è la valutazione di periodi o servizi non coperti da contribuzione obbligatoria ma utili ai fini previdenziali</a:t>
            </a:r>
          </a:p>
          <a:p>
            <a:r>
              <a:rPr lang="it-IT" sz="3600" dirty="0"/>
              <a:t>È subordinato al pagamento di un contributo a totale carico dell’interessato.</a:t>
            </a:r>
          </a:p>
        </p:txBody>
      </p:sp>
      <p:cxnSp>
        <p:nvCxnSpPr>
          <p:cNvPr id="6" name="Straight Connector 5">
            <a:extLst>
              <a:ext uri="{FF2B5EF4-FFF2-40B4-BE49-F238E27FC236}">
                <a16:creationId xmlns:a16="http://schemas.microsoft.com/office/drawing/2014/main" id="{E573AE1D-27EE-4E61-AF3C-5990A2B6AA06}"/>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CC536463-27BE-47DD-B5B7-4CF2423AB2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BDA5BDF8-C641-464B-8525-A75ACD415221}"/>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6EFD0620-AB1A-4C46-98BD-D4E0C1888098}"/>
              </a:ext>
            </a:extLst>
          </p:cNvPr>
          <p:cNvSpPr>
            <a:spLocks noGrp="1"/>
          </p:cNvSpPr>
          <p:nvPr>
            <p:ph type="sldNum" sz="quarter" idx="12"/>
          </p:nvPr>
        </p:nvSpPr>
        <p:spPr/>
        <p:txBody>
          <a:bodyPr/>
          <a:lstStyle/>
          <a:p>
            <a:fld id="{507FEFA8-9CBB-45B9-95A8-3C179CC91CBA}" type="slidenum">
              <a:rPr lang="en-GB" smtClean="0"/>
              <a:t>8</a:t>
            </a:fld>
            <a:endParaRPr lang="en-GB" dirty="0"/>
          </a:p>
        </p:txBody>
      </p:sp>
    </p:spTree>
    <p:extLst>
      <p:ext uri="{BB962C8B-B14F-4D97-AF65-F5344CB8AC3E}">
        <p14:creationId xmlns:p14="http://schemas.microsoft.com/office/powerpoint/2010/main" val="1563857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3239-E3D8-439E-B5A9-68AB97DF6C8B}"/>
              </a:ext>
            </a:extLst>
          </p:cNvPr>
          <p:cNvSpPr>
            <a:spLocks noGrp="1"/>
          </p:cNvSpPr>
          <p:nvPr>
            <p:ph type="title"/>
          </p:nvPr>
        </p:nvSpPr>
        <p:spPr/>
        <p:txBody>
          <a:bodyPr>
            <a:normAutofit/>
          </a:bodyPr>
          <a:lstStyle/>
          <a:p>
            <a:r>
              <a:rPr lang="en-GB" b="1" dirty="0">
                <a:solidFill>
                  <a:srgbClr val="0070C0"/>
                </a:solidFill>
                <a:effectLst>
                  <a:outerShdw blurRad="38100" dist="38100" dir="2700000" algn="tl">
                    <a:srgbClr val="000000">
                      <a:alpha val="43137"/>
                    </a:srgbClr>
                  </a:outerShdw>
                </a:effectLst>
              </a:rPr>
              <a:t>Riscatto: presentazione della domanda</a:t>
            </a:r>
          </a:p>
        </p:txBody>
      </p:sp>
      <p:sp>
        <p:nvSpPr>
          <p:cNvPr id="3" name="Content Placeholder 2">
            <a:extLst>
              <a:ext uri="{FF2B5EF4-FFF2-40B4-BE49-F238E27FC236}">
                <a16:creationId xmlns:a16="http://schemas.microsoft.com/office/drawing/2014/main" id="{F7D11841-E3B9-4C0B-963C-AD8550DA3DCC}"/>
              </a:ext>
            </a:extLst>
          </p:cNvPr>
          <p:cNvSpPr>
            <a:spLocks noGrp="1"/>
          </p:cNvSpPr>
          <p:nvPr>
            <p:ph idx="1"/>
          </p:nvPr>
        </p:nvSpPr>
        <p:spPr>
          <a:xfrm>
            <a:off x="838200" y="1825625"/>
            <a:ext cx="10515600" cy="3866255"/>
          </a:xfrm>
        </p:spPr>
        <p:txBody>
          <a:bodyPr/>
          <a:lstStyle/>
          <a:p>
            <a:r>
              <a:rPr lang="it-IT" dirty="0"/>
              <a:t>Può essere chiesto soltanto in attività di servizio tramite domanda da presentare in via telematica  alla propria Amministrazione di appartenenza.</a:t>
            </a:r>
          </a:p>
          <a:p>
            <a:endParaRPr lang="it-IT" dirty="0"/>
          </a:p>
          <a:p>
            <a:r>
              <a:rPr lang="it-IT" dirty="0"/>
              <a:t>L’Amministrazione provvede ad effettuare l’istruttoria e la invia  all’INPS allegata al modello di riscatto PR1 entro 6 mesi dalla data di presentazione da parte del lavoratore. </a:t>
            </a:r>
          </a:p>
        </p:txBody>
      </p:sp>
      <p:cxnSp>
        <p:nvCxnSpPr>
          <p:cNvPr id="6" name="Straight Connector 5">
            <a:extLst>
              <a:ext uri="{FF2B5EF4-FFF2-40B4-BE49-F238E27FC236}">
                <a16:creationId xmlns:a16="http://schemas.microsoft.com/office/drawing/2014/main" id="{B5614260-1E38-46C3-A843-4DEBE8242791}"/>
              </a:ext>
            </a:extLst>
          </p:cNvPr>
          <p:cNvCxnSpPr/>
          <p:nvPr/>
        </p:nvCxnSpPr>
        <p:spPr>
          <a:xfrm>
            <a:off x="0" y="5907640"/>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2" descr="Immagine correlata">
            <a:extLst>
              <a:ext uri="{FF2B5EF4-FFF2-40B4-BE49-F238E27FC236}">
                <a16:creationId xmlns:a16="http://schemas.microsoft.com/office/drawing/2014/main" id="{61CDC7EF-C35F-4944-9B7C-C97DD28F5B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76" y="5959010"/>
            <a:ext cx="2089721" cy="8892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C8E6E9C-55CF-42DB-9949-756D5B2F7766}"/>
              </a:ext>
            </a:extLst>
          </p:cNvPr>
          <p:cNvSpPr/>
          <p:nvPr/>
        </p:nvSpPr>
        <p:spPr>
          <a:xfrm>
            <a:off x="8461625" y="88126"/>
            <a:ext cx="3651604" cy="276998"/>
          </a:xfrm>
          <a:prstGeom prst="rect">
            <a:avLst/>
          </a:prstGeom>
        </p:spPr>
        <p:txBody>
          <a:bodyPr wrap="square">
            <a:spAutoFit/>
          </a:bodyPr>
          <a:lstStyle/>
          <a:p>
            <a:r>
              <a:rPr lang="it-IT" sz="1200" dirty="0"/>
              <a:t>Tavolo formativo trattamenti pensionistici | 14/02/2020 </a:t>
            </a:r>
            <a:endParaRPr lang="en-GB" sz="1200" dirty="0"/>
          </a:p>
        </p:txBody>
      </p:sp>
      <p:sp>
        <p:nvSpPr>
          <p:cNvPr id="4" name="Segnaposto numero diapositiva 3">
            <a:extLst>
              <a:ext uri="{FF2B5EF4-FFF2-40B4-BE49-F238E27FC236}">
                <a16:creationId xmlns:a16="http://schemas.microsoft.com/office/drawing/2014/main" id="{FFCFBDB8-EFBF-4BAA-8DAF-97C1C22CBF6F}"/>
              </a:ext>
            </a:extLst>
          </p:cNvPr>
          <p:cNvSpPr>
            <a:spLocks noGrp="1"/>
          </p:cNvSpPr>
          <p:nvPr>
            <p:ph type="sldNum" sz="quarter" idx="12"/>
          </p:nvPr>
        </p:nvSpPr>
        <p:spPr/>
        <p:txBody>
          <a:bodyPr/>
          <a:lstStyle/>
          <a:p>
            <a:fld id="{507FEFA8-9CBB-45B9-95A8-3C179CC91CBA}" type="slidenum">
              <a:rPr lang="en-GB" smtClean="0"/>
              <a:t>9</a:t>
            </a:fld>
            <a:endParaRPr lang="en-GB" dirty="0"/>
          </a:p>
        </p:txBody>
      </p:sp>
    </p:spTree>
    <p:extLst>
      <p:ext uri="{BB962C8B-B14F-4D97-AF65-F5344CB8AC3E}">
        <p14:creationId xmlns:p14="http://schemas.microsoft.com/office/powerpoint/2010/main" val="3654118375"/>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826</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Calibri Light</vt:lpstr>
      <vt:lpstr>Office Theme</vt:lpstr>
      <vt:lpstr>                 Trattamento di fine servizio e riscatti    </vt:lpstr>
      <vt:lpstr> TFS DIPENDENTI PUBBLICI         (DPR 29/12/1973 n 1032) </vt:lpstr>
      <vt:lpstr>COME OTTENERE LA PRESTAZIONE</vt:lpstr>
      <vt:lpstr>CONSEGUIMENTO DEL DIRITTO</vt:lpstr>
      <vt:lpstr>CALCOLO</vt:lpstr>
      <vt:lpstr>Termini di pagamento L. 147/2013 (dall’1/1/2014) </vt:lpstr>
      <vt:lpstr>Presentazione standard di PowerPoint</vt:lpstr>
      <vt:lpstr>RISCATTI (L. 6/12/1965 n. 1368 - DPR 29/12/1973 n. 1032)</vt:lpstr>
      <vt:lpstr>Riscatto: presentazione della domanda</vt:lpstr>
      <vt:lpstr>CONCESSIONE DEL RISCATTO</vt:lpstr>
      <vt:lpstr>Determinazione contributo di riscatto</vt:lpstr>
      <vt:lpstr>Principali servizi e periodi riscattabili</vt:lpstr>
      <vt:lpstr>Servizi speciali - Maggiorazioni</vt:lpstr>
      <vt:lpstr>Servizi speciali - Maggiorazioni</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Inserire titolo</dc:title>
  <dc:creator>Arianna Poli</dc:creator>
  <cp:lastModifiedBy>Chiara Di chio</cp:lastModifiedBy>
  <cp:revision>66</cp:revision>
  <dcterms:created xsi:type="dcterms:W3CDTF">2020-01-22T08:22:50Z</dcterms:created>
  <dcterms:modified xsi:type="dcterms:W3CDTF">2024-04-08T07:47:18Z</dcterms:modified>
</cp:coreProperties>
</file>