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5"/>
  </p:notesMasterIdLst>
  <p:sldIdLst>
    <p:sldId id="256" r:id="rId2"/>
    <p:sldId id="261" r:id="rId3"/>
    <p:sldId id="271" r:id="rId4"/>
    <p:sldId id="272" r:id="rId5"/>
    <p:sldId id="273" r:id="rId6"/>
    <p:sldId id="274" r:id="rId7"/>
    <p:sldId id="277" r:id="rId8"/>
    <p:sldId id="276" r:id="rId9"/>
    <p:sldId id="278" r:id="rId10"/>
    <p:sldId id="283" r:id="rId11"/>
    <p:sldId id="279" r:id="rId12"/>
    <p:sldId id="284" r:id="rId13"/>
    <p:sldId id="268" r:id="rId1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140" autoAdjust="0"/>
  </p:normalViewPr>
  <p:slideViewPr>
    <p:cSldViewPr snapToGrid="0">
      <p:cViewPr varScale="1">
        <p:scale>
          <a:sx n="73" d="100"/>
          <a:sy n="73" d="100"/>
        </p:scale>
        <p:origin x="97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C4F8AA-DE4D-48E7-9950-2134847BAD72}" type="datetimeFigureOut">
              <a:rPr lang="en-GB" smtClean="0"/>
              <a:t>08/04/2024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548683-8F21-43E1-A7EB-F4A869CF645A}" type="slidenum">
              <a:rPr lang="en-GB" smtClean="0"/>
              <a:t>‹N›</a:t>
            </a:fld>
            <a:endParaRPr lang="en-GB" dirty="0"/>
          </a:p>
        </p:txBody>
      </p:sp>
    </p:spTree>
    <p:extLst>
      <p:ext uri="{BB962C8B-B14F-4D97-AF65-F5344CB8AC3E}">
        <p14:creationId xmlns:p14="http://schemas.microsoft.com/office/powerpoint/2010/main" val="3064685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836552-9298-4506-B715-31B780B994E0}" type="slidenum">
              <a:rPr lang="it-IT" altLang="it-IT"/>
              <a:pPr eaLnBrk="1" hangingPunct="1"/>
              <a:t>10</a:t>
            </a:fld>
            <a:endParaRPr lang="it-IT" altLang="it-IT"/>
          </a:p>
        </p:txBody>
      </p:sp>
      <p:sp>
        <p:nvSpPr>
          <p:cNvPr id="176131" name="Rectangle 2"/>
          <p:cNvSpPr>
            <a:spLocks noGrp="1" noRot="1" noChangeAspect="1" noChangeArrowheads="1" noTextEdit="1"/>
          </p:cNvSpPr>
          <p:nvPr>
            <p:ph type="sldImg"/>
          </p:nvPr>
        </p:nvSpPr>
        <p:spPr>
          <a:xfrm>
            <a:off x="90488" y="744538"/>
            <a:ext cx="6616700" cy="3722687"/>
          </a:xfrm>
          <a:ln/>
        </p:spPr>
      </p:sp>
      <p:sp>
        <p:nvSpPr>
          <p:cNvPr id="176132" name="Rectangle 3"/>
          <p:cNvSpPr>
            <a:spLocks noGrp="1" noChangeArrowheads="1"/>
          </p:cNvSpPr>
          <p:nvPr>
            <p:ph type="body" idx="1"/>
          </p:nvPr>
        </p:nvSpPr>
        <p:spPr>
          <a:xfrm>
            <a:off x="906463" y="4714875"/>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altLang="it-IT">
              <a:latin typeface="Arial" panose="020B0604020202020204" pitchFamily="34" charset="0"/>
            </a:endParaRPr>
          </a:p>
        </p:txBody>
      </p:sp>
    </p:spTree>
    <p:extLst>
      <p:ext uri="{BB962C8B-B14F-4D97-AF65-F5344CB8AC3E}">
        <p14:creationId xmlns:p14="http://schemas.microsoft.com/office/powerpoint/2010/main" val="101611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r>
              <a:rPr lang="it-IT"/>
              <a:t>22/02/2020</a:t>
            </a:r>
            <a:endParaRPr lang="en-GB" dirty="0"/>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2155780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22/02/2020</a:t>
            </a:r>
            <a:endParaRPr lang="en-GB" dirty="0"/>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217693863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22/02/2020</a:t>
            </a:r>
            <a:endParaRPr lang="en-GB" dirty="0"/>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172634229"/>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r>
              <a:rPr lang="it-IT"/>
              <a:t>22/02/2020</a:t>
            </a:r>
            <a:endParaRPr lang="en-GB" dirty="0"/>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397496104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r>
              <a:rPr lang="it-IT"/>
              <a:t>22/02/2020</a:t>
            </a:r>
            <a:endParaRPr lang="en-GB" dirty="0"/>
          </a:p>
        </p:txBody>
      </p:sp>
      <p:sp>
        <p:nvSpPr>
          <p:cNvPr id="5" name="Segnaposto piè di pagina 4"/>
          <p:cNvSpPr>
            <a:spLocks noGrp="1"/>
          </p:cNvSpPr>
          <p:nvPr>
            <p:ph type="ftr" sz="quarter" idx="11"/>
          </p:nvPr>
        </p:nvSpPr>
        <p:spPr/>
        <p:txBody>
          <a:bodyPr/>
          <a:lstStyle/>
          <a:p>
            <a:endParaRPr lang="en-GB" dirty="0"/>
          </a:p>
        </p:txBody>
      </p:sp>
      <p:sp>
        <p:nvSpPr>
          <p:cNvPr id="6" name="Segnaposto numero diapositiva 5"/>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230009794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r>
              <a:rPr lang="it-IT"/>
              <a:t>22/02/2020</a:t>
            </a:r>
            <a:endParaRPr lang="en-GB" dirty="0"/>
          </a:p>
        </p:txBody>
      </p:sp>
      <p:sp>
        <p:nvSpPr>
          <p:cNvPr id="6" name="Segnaposto piè di pagina 5"/>
          <p:cNvSpPr>
            <a:spLocks noGrp="1"/>
          </p:cNvSpPr>
          <p:nvPr>
            <p:ph type="ftr" sz="quarter" idx="11"/>
          </p:nvPr>
        </p:nvSpPr>
        <p:spPr/>
        <p:txBody>
          <a:bodyPr/>
          <a:lstStyle/>
          <a:p>
            <a:endParaRPr lang="en-GB" dirty="0"/>
          </a:p>
        </p:txBody>
      </p:sp>
      <p:sp>
        <p:nvSpPr>
          <p:cNvPr id="7" name="Segnaposto numero diapositiva 6"/>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2689274857"/>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r>
              <a:rPr lang="it-IT"/>
              <a:t>22/02/2020</a:t>
            </a:r>
            <a:endParaRPr lang="en-GB" dirty="0"/>
          </a:p>
        </p:txBody>
      </p:sp>
      <p:sp>
        <p:nvSpPr>
          <p:cNvPr id="8" name="Segnaposto piè di pagina 7"/>
          <p:cNvSpPr>
            <a:spLocks noGrp="1"/>
          </p:cNvSpPr>
          <p:nvPr>
            <p:ph type="ftr" sz="quarter" idx="11"/>
          </p:nvPr>
        </p:nvSpPr>
        <p:spPr/>
        <p:txBody>
          <a:bodyPr/>
          <a:lstStyle/>
          <a:p>
            <a:endParaRPr lang="en-GB" dirty="0"/>
          </a:p>
        </p:txBody>
      </p:sp>
      <p:sp>
        <p:nvSpPr>
          <p:cNvPr id="9" name="Segnaposto numero diapositiva 8"/>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283044409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r>
              <a:rPr lang="it-IT"/>
              <a:t>22/02/2020</a:t>
            </a:r>
            <a:endParaRPr lang="en-GB" dirty="0"/>
          </a:p>
        </p:txBody>
      </p:sp>
      <p:sp>
        <p:nvSpPr>
          <p:cNvPr id="4" name="Segnaposto piè di pagina 3"/>
          <p:cNvSpPr>
            <a:spLocks noGrp="1"/>
          </p:cNvSpPr>
          <p:nvPr>
            <p:ph type="ftr" sz="quarter" idx="11"/>
          </p:nvPr>
        </p:nvSpPr>
        <p:spPr/>
        <p:txBody>
          <a:bodyPr/>
          <a:lstStyle/>
          <a:p>
            <a:endParaRPr lang="en-GB" dirty="0"/>
          </a:p>
        </p:txBody>
      </p:sp>
      <p:sp>
        <p:nvSpPr>
          <p:cNvPr id="5" name="Segnaposto numero diapositiva 4"/>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18647291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r>
              <a:rPr lang="it-IT"/>
              <a:t>22/02/2020</a:t>
            </a:r>
            <a:endParaRPr lang="en-GB" dirty="0"/>
          </a:p>
        </p:txBody>
      </p:sp>
      <p:sp>
        <p:nvSpPr>
          <p:cNvPr id="3" name="Segnaposto piè di pagina 2"/>
          <p:cNvSpPr>
            <a:spLocks noGrp="1"/>
          </p:cNvSpPr>
          <p:nvPr>
            <p:ph type="ftr" sz="quarter" idx="11"/>
          </p:nvPr>
        </p:nvSpPr>
        <p:spPr/>
        <p:txBody>
          <a:bodyPr/>
          <a:lstStyle/>
          <a:p>
            <a:endParaRPr lang="en-GB"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411985862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r>
              <a:rPr lang="it-IT"/>
              <a:t>22/02/2020</a:t>
            </a:r>
            <a:endParaRPr lang="en-GB" dirty="0"/>
          </a:p>
        </p:txBody>
      </p:sp>
      <p:sp>
        <p:nvSpPr>
          <p:cNvPr id="6" name="Segnaposto piè di pagina 5"/>
          <p:cNvSpPr>
            <a:spLocks noGrp="1"/>
          </p:cNvSpPr>
          <p:nvPr>
            <p:ph type="ftr" sz="quarter" idx="11"/>
          </p:nvPr>
        </p:nvSpPr>
        <p:spPr/>
        <p:txBody>
          <a:bodyPr/>
          <a:lstStyle/>
          <a:p>
            <a:endParaRPr lang="en-GB" dirty="0"/>
          </a:p>
        </p:txBody>
      </p:sp>
      <p:sp>
        <p:nvSpPr>
          <p:cNvPr id="7" name="Segnaposto numero diapositiva 6"/>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3243867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r>
              <a:rPr lang="it-IT"/>
              <a:t>22/02/2020</a:t>
            </a:r>
            <a:endParaRPr lang="en-GB" dirty="0"/>
          </a:p>
        </p:txBody>
      </p:sp>
      <p:sp>
        <p:nvSpPr>
          <p:cNvPr id="6" name="Segnaposto piè di pagina 5"/>
          <p:cNvSpPr>
            <a:spLocks noGrp="1"/>
          </p:cNvSpPr>
          <p:nvPr>
            <p:ph type="ftr" sz="quarter" idx="11"/>
          </p:nvPr>
        </p:nvSpPr>
        <p:spPr/>
        <p:txBody>
          <a:bodyPr/>
          <a:lstStyle/>
          <a:p>
            <a:endParaRPr lang="en-GB" dirty="0"/>
          </a:p>
        </p:txBody>
      </p:sp>
      <p:sp>
        <p:nvSpPr>
          <p:cNvPr id="7" name="Segnaposto numero diapositiva 6"/>
          <p:cNvSpPr>
            <a:spLocks noGrp="1"/>
          </p:cNvSpPr>
          <p:nvPr>
            <p:ph type="sldNum" sz="quarter" idx="12"/>
          </p:nvPr>
        </p:nvSpPr>
        <p:spPr/>
        <p:txBody>
          <a:bodyPr/>
          <a:lstStyle/>
          <a:p>
            <a:fld id="{507FEFA8-9CBB-45B9-95A8-3C179CC91CBA}" type="slidenum">
              <a:rPr lang="en-GB" smtClean="0"/>
              <a:t>‹N›</a:t>
            </a:fld>
            <a:endParaRPr lang="en-GB" dirty="0"/>
          </a:p>
        </p:txBody>
      </p:sp>
    </p:spTree>
    <p:extLst>
      <p:ext uri="{BB962C8B-B14F-4D97-AF65-F5344CB8AC3E}">
        <p14:creationId xmlns:p14="http://schemas.microsoft.com/office/powerpoint/2010/main" val="585865116"/>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it-IT"/>
              <a:t>22/02/2020</a:t>
            </a:r>
            <a:endParaRPr lang="en-GB" dirty="0"/>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7FEFA8-9CBB-45B9-95A8-3C179CC91CBA}" type="slidenum">
              <a:rPr lang="en-GB" smtClean="0"/>
              <a:t>‹N›</a:t>
            </a:fld>
            <a:endParaRPr lang="en-GB" dirty="0"/>
          </a:p>
        </p:txBody>
      </p:sp>
    </p:spTree>
    <p:extLst>
      <p:ext uri="{BB962C8B-B14F-4D97-AF65-F5344CB8AC3E}">
        <p14:creationId xmlns:p14="http://schemas.microsoft.com/office/powerpoint/2010/main" val="10871361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nps.it/nuovoportaleinps/default.aspx"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F4CE-D35F-41C5-82A7-6E7A97377229}"/>
              </a:ext>
            </a:extLst>
          </p:cNvPr>
          <p:cNvSpPr>
            <a:spLocks noGrp="1"/>
          </p:cNvSpPr>
          <p:nvPr>
            <p:ph type="ctrTitle"/>
          </p:nvPr>
        </p:nvSpPr>
        <p:spPr>
          <a:xfrm>
            <a:off x="1449528" y="299578"/>
            <a:ext cx="9248340" cy="3854301"/>
          </a:xfrm>
        </p:spPr>
        <p:txBody>
          <a:bodyPr>
            <a:normAutofit fontScale="90000"/>
          </a:bodyPr>
          <a:lstStyle/>
          <a:p>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r>
              <a:rPr lang="en-GB" b="1" dirty="0">
                <a:solidFill>
                  <a:schemeClr val="accent1">
                    <a:lumMod val="60000"/>
                    <a:lumOff val="40000"/>
                  </a:schemeClr>
                </a:solidFill>
                <a:effectLst>
                  <a:outerShdw blurRad="38100" dist="38100" dir="2700000" algn="tl">
                    <a:srgbClr val="000000">
                      <a:alpha val="43137"/>
                    </a:srgbClr>
                  </a:outerShdw>
                </a:effectLst>
              </a:rPr>
              <a:t>La pensione di privilegio </a:t>
            </a:r>
            <a:br>
              <a:rPr lang="en-GB" b="1" dirty="0">
                <a:solidFill>
                  <a:schemeClr val="bg1"/>
                </a:solidFill>
              </a:rPr>
            </a:br>
            <a:r>
              <a:rPr lang="en-GB" b="1" dirty="0">
                <a:solidFill>
                  <a:schemeClr val="bg1"/>
                </a:solidFill>
              </a:rPr>
              <a:t> </a:t>
            </a:r>
            <a:r>
              <a:rPr lang="it-IT" b="1" dirty="0">
                <a:solidFill>
                  <a:schemeClr val="bg1"/>
                </a:solidFill>
              </a:rPr>
              <a:t> </a:t>
            </a:r>
            <a:br>
              <a:rPr lang="it-IT" b="1" dirty="0">
                <a:solidFill>
                  <a:schemeClr val="bg1"/>
                </a:solidFill>
              </a:rPr>
            </a:br>
            <a:endParaRPr lang="en-GB" sz="400" b="1" i="1" dirty="0">
              <a:solidFill>
                <a:schemeClr val="bg1"/>
              </a:solidFill>
            </a:endParaRPr>
          </a:p>
        </p:txBody>
      </p:sp>
      <p:sp>
        <p:nvSpPr>
          <p:cNvPr id="4" name="TextBox 3">
            <a:extLst>
              <a:ext uri="{FF2B5EF4-FFF2-40B4-BE49-F238E27FC236}">
                <a16:creationId xmlns:a16="http://schemas.microsoft.com/office/drawing/2014/main" id="{3859C3BE-D7AD-4A7F-9E8B-F92232524AC1}"/>
              </a:ext>
            </a:extLst>
          </p:cNvPr>
          <p:cNvSpPr txBox="1"/>
          <p:nvPr/>
        </p:nvSpPr>
        <p:spPr>
          <a:xfrm>
            <a:off x="4844316" y="6339854"/>
            <a:ext cx="7213536" cy="307777"/>
          </a:xfrm>
          <a:prstGeom prst="rect">
            <a:avLst/>
          </a:prstGeom>
          <a:noFill/>
        </p:spPr>
        <p:txBody>
          <a:bodyPr wrap="square" rtlCol="0">
            <a:spAutoFit/>
          </a:bodyPr>
          <a:lstStyle/>
          <a:p>
            <a:r>
              <a:rPr lang="en-GB" sz="1400" b="1" i="1" dirty="0">
                <a:solidFill>
                  <a:schemeClr val="bg1"/>
                </a:solidFill>
                <a:latin typeface="+mj-lt"/>
              </a:rPr>
              <a:t>Tavolo formativo </a:t>
            </a:r>
            <a:r>
              <a:rPr lang="en-GB" sz="1400" b="1" i="1" dirty="0" err="1">
                <a:solidFill>
                  <a:schemeClr val="bg1"/>
                </a:solidFill>
                <a:latin typeface="+mj-lt"/>
              </a:rPr>
              <a:t>trattamenti</a:t>
            </a:r>
            <a:r>
              <a:rPr lang="en-GB" sz="1400" b="1" i="1" dirty="0">
                <a:solidFill>
                  <a:schemeClr val="bg1"/>
                </a:solidFill>
                <a:latin typeface="+mj-lt"/>
              </a:rPr>
              <a:t> </a:t>
            </a:r>
            <a:r>
              <a:rPr lang="en-GB" sz="1400" b="1" i="1" dirty="0" err="1">
                <a:solidFill>
                  <a:schemeClr val="bg1"/>
                </a:solidFill>
                <a:latin typeface="+mj-lt"/>
              </a:rPr>
              <a:t>pensionistici</a:t>
            </a:r>
            <a:endParaRPr lang="en-GB" sz="1400" b="1" dirty="0">
              <a:solidFill>
                <a:schemeClr val="bg1"/>
              </a:solidFill>
              <a:latin typeface="+mj-lt"/>
            </a:endParaRPr>
          </a:p>
        </p:txBody>
      </p:sp>
      <p:sp>
        <p:nvSpPr>
          <p:cNvPr id="7" name="Subtitle 2">
            <a:extLst>
              <a:ext uri="{FF2B5EF4-FFF2-40B4-BE49-F238E27FC236}">
                <a16:creationId xmlns:a16="http://schemas.microsoft.com/office/drawing/2014/main" id="{79E322F0-0F20-40DD-8940-FC0B405581D0}"/>
              </a:ext>
            </a:extLst>
          </p:cNvPr>
          <p:cNvSpPr txBox="1">
            <a:spLocks/>
          </p:cNvSpPr>
          <p:nvPr/>
        </p:nvSpPr>
        <p:spPr>
          <a:xfrm>
            <a:off x="6315075" y="5288594"/>
            <a:ext cx="5259088" cy="5736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sz="100" i="1" dirty="0">
              <a:solidFill>
                <a:schemeClr val="bg1"/>
              </a:solidFill>
            </a:endParaRPr>
          </a:p>
        </p:txBody>
      </p:sp>
      <p:pic>
        <p:nvPicPr>
          <p:cNvPr id="8" name="Picture 4" descr="Risultati immagini per logo inps bianco">
            <a:extLst>
              <a:ext uri="{FF2B5EF4-FFF2-40B4-BE49-F238E27FC236}">
                <a16:creationId xmlns:a16="http://schemas.microsoft.com/office/drawing/2014/main" id="{DC521FA7-47B8-4F99-90D2-69E92BAB6B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837" y="5288594"/>
            <a:ext cx="1128767" cy="1202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5368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63491" name="Rectangle 2"/>
          <p:cNvSpPr>
            <a:spLocks noGrp="1" noChangeArrowheads="1"/>
          </p:cNvSpPr>
          <p:nvPr>
            <p:ph type="title"/>
          </p:nvPr>
        </p:nvSpPr>
        <p:spPr>
          <a:xfrm>
            <a:off x="1524000" y="165100"/>
            <a:ext cx="8788400" cy="1257300"/>
          </a:xfrm>
        </p:spPr>
        <p:txBody>
          <a:bodyPr/>
          <a:lstStyle/>
          <a:p>
            <a:pPr algn="ctr" eaLnBrk="1" hangingPunct="1"/>
            <a:r>
              <a:rPr lang="it-IT" altLang="it-IT" b="1" dirty="0">
                <a:solidFill>
                  <a:schemeClr val="bg2">
                    <a:lumMod val="50000"/>
                  </a:schemeClr>
                </a:solidFill>
                <a:effectLst>
                  <a:outerShdw blurRad="38100" dist="38100" dir="2700000" algn="tl">
                    <a:srgbClr val="000000">
                      <a:alpha val="43137"/>
                    </a:srgbClr>
                  </a:outerShdw>
                </a:effectLst>
              </a:rPr>
              <a:t>Misura della pensione di privilegio </a:t>
            </a:r>
            <a:br>
              <a:rPr lang="it-IT" altLang="it-IT" sz="1000" dirty="0"/>
            </a:br>
            <a:br>
              <a:rPr lang="it-IT" altLang="it-IT" sz="1000" dirty="0">
                <a:solidFill>
                  <a:srgbClr val="FF6600"/>
                </a:solidFill>
              </a:rPr>
            </a:br>
            <a:r>
              <a:rPr lang="it-IT" altLang="it-IT" sz="2000" b="1" dirty="0">
                <a:solidFill>
                  <a:srgbClr val="3366FF"/>
                </a:solidFill>
              </a:rPr>
              <a:t>Articolo 67 D.P.R. n. 1092/1073</a:t>
            </a:r>
          </a:p>
        </p:txBody>
      </p:sp>
      <p:sp>
        <p:nvSpPr>
          <p:cNvPr id="63492" name="Rectangle 3"/>
          <p:cNvSpPr>
            <a:spLocks noGrp="1" noChangeArrowheads="1"/>
          </p:cNvSpPr>
          <p:nvPr>
            <p:ph idx="1"/>
          </p:nvPr>
        </p:nvSpPr>
        <p:spPr>
          <a:xfrm>
            <a:off x="801277" y="1929384"/>
            <a:ext cx="10624009" cy="4537404"/>
          </a:xfrm>
        </p:spPr>
        <p:txBody>
          <a:bodyPr>
            <a:normAutofit fontScale="92500" lnSpcReduction="20000"/>
          </a:bodyPr>
          <a:lstStyle/>
          <a:p>
            <a:pPr algn="just">
              <a:lnSpc>
                <a:spcPct val="150000"/>
              </a:lnSpc>
              <a:spcBef>
                <a:spcPts val="1200"/>
              </a:spcBef>
            </a:pPr>
            <a:r>
              <a:rPr lang="it-IT" altLang="it-IT" sz="1800" dirty="0">
                <a:latin typeface="Tahoma" panose="020B0604030504040204" pitchFamily="34" charset="0"/>
              </a:rPr>
              <a:t>100% della base pensionabile se l’infermità è ascrivibile alla 1^ categoria.</a:t>
            </a:r>
          </a:p>
          <a:p>
            <a:pPr algn="just">
              <a:lnSpc>
                <a:spcPct val="150000"/>
              </a:lnSpc>
              <a:spcBef>
                <a:spcPts val="1200"/>
              </a:spcBef>
            </a:pPr>
            <a:r>
              <a:rPr lang="it-IT" altLang="it-IT" sz="1800" dirty="0">
                <a:latin typeface="Tahoma" panose="020B0604030504040204" pitchFamily="34" charset="0"/>
              </a:rPr>
              <a:t>90%, 80%, 70%, 60%, 50%, 40% o 30% della base pensionabile in caso di </a:t>
            </a:r>
            <a:r>
              <a:rPr lang="it-IT" altLang="it-IT" sz="1800" dirty="0" err="1">
                <a:latin typeface="Tahoma" panose="020B0604030504040204" pitchFamily="34" charset="0"/>
              </a:rPr>
              <a:t>ascrivibilità</a:t>
            </a:r>
            <a:r>
              <a:rPr lang="it-IT" altLang="it-IT" sz="1800" dirty="0">
                <a:latin typeface="Tahoma" panose="020B0604030504040204" pitchFamily="34" charset="0"/>
              </a:rPr>
              <a:t> rispettivamente alla 2^,3^,4^,5^,6^,7^ o 8^ categoria</a:t>
            </a:r>
          </a:p>
          <a:p>
            <a:pPr algn="just">
              <a:lnSpc>
                <a:spcPct val="150000"/>
              </a:lnSpc>
              <a:spcBef>
                <a:spcPts val="1200"/>
              </a:spcBef>
            </a:pPr>
            <a:r>
              <a:rPr lang="it-IT" altLang="it-IT" sz="1800" dirty="0">
                <a:latin typeface="Tahoma" panose="020B0604030504040204" pitchFamily="34" charset="0"/>
              </a:rPr>
              <a:t>Per le </a:t>
            </a:r>
            <a:r>
              <a:rPr lang="it-IT" altLang="it-IT" sz="1800" dirty="0" err="1">
                <a:latin typeface="Tahoma" panose="020B0604030504040204" pitchFamily="34" charset="0"/>
              </a:rPr>
              <a:t>ascrivibilità</a:t>
            </a:r>
            <a:r>
              <a:rPr lang="it-IT" altLang="it-IT" sz="1800" dirty="0">
                <a:latin typeface="Tahoma" panose="020B0604030504040204" pitchFamily="34" charset="0"/>
              </a:rPr>
              <a:t> alla </a:t>
            </a:r>
            <a:r>
              <a:rPr lang="it-IT" altLang="it-IT" sz="1800" b="1" dirty="0">
                <a:latin typeface="Tahoma" panose="020B0604030504040204" pitchFamily="34" charset="0"/>
              </a:rPr>
              <a:t>7^ e 8^ categoria </a:t>
            </a:r>
            <a:r>
              <a:rPr lang="it-IT" altLang="it-IT" sz="1800" dirty="0">
                <a:latin typeface="Tahoma" panose="020B0604030504040204" pitchFamily="34" charset="0"/>
              </a:rPr>
              <a:t>spetta, in aggiunta, un aumento dello </a:t>
            </a:r>
            <a:r>
              <a:rPr lang="it-IT" altLang="it-IT" sz="1800" b="1" dirty="0">
                <a:latin typeface="Tahoma" panose="020B0604030504040204" pitchFamily="34" charset="0"/>
              </a:rPr>
              <a:t>0,20%</a:t>
            </a:r>
            <a:r>
              <a:rPr lang="it-IT" altLang="it-IT" sz="1800" dirty="0">
                <a:latin typeface="Tahoma" panose="020B0604030504040204" pitchFamily="34" charset="0"/>
              </a:rPr>
              <a:t> e dello </a:t>
            </a:r>
            <a:r>
              <a:rPr lang="it-IT" altLang="it-IT" sz="1800" b="1" dirty="0">
                <a:latin typeface="Tahoma" panose="020B0604030504040204" pitchFamily="34" charset="0"/>
              </a:rPr>
              <a:t>0,70%</a:t>
            </a:r>
            <a:r>
              <a:rPr lang="it-IT" altLang="it-IT" sz="1800" dirty="0">
                <a:latin typeface="Tahoma" panose="020B0604030504040204" pitchFamily="34" charset="0"/>
              </a:rPr>
              <a:t> della base pensionabile per ogni anno di servizio utile in favore di coloro che abbiano compiuto </a:t>
            </a:r>
            <a:r>
              <a:rPr lang="it-IT" altLang="it-IT" sz="1800" b="1" dirty="0">
                <a:latin typeface="Tahoma" panose="020B0604030504040204" pitchFamily="34" charset="0"/>
              </a:rPr>
              <a:t>almeno 5 anni di servizio </a:t>
            </a:r>
            <a:r>
              <a:rPr lang="it-IT" altLang="it-IT" sz="1800" dirty="0">
                <a:latin typeface="Tahoma" panose="020B0604030504040204" pitchFamily="34" charset="0"/>
              </a:rPr>
              <a:t>effettivo senza aver maturato l’anzianità necessaria per il conseguimento della pensione normale. La pensione di privilegio in questo caso non può superare il 44%</a:t>
            </a:r>
          </a:p>
          <a:p>
            <a:pPr algn="just">
              <a:lnSpc>
                <a:spcPct val="150000"/>
              </a:lnSpc>
              <a:spcBef>
                <a:spcPts val="1200"/>
              </a:spcBef>
            </a:pPr>
            <a:r>
              <a:rPr lang="it-IT" altLang="it-IT" sz="1800" dirty="0">
                <a:latin typeface="Tahoma" panose="020B0604030504040204" pitchFamily="34" charset="0"/>
              </a:rPr>
              <a:t>Nel caso in cui l’iscritto abbia raggiunto l’anzianità minima per il diritto alla pensione ordinaria di vecchiaia la pensione privilegiata viene liquidata nella misura normale aumentata di </a:t>
            </a:r>
            <a:r>
              <a:rPr lang="it-IT" altLang="it-IT" sz="1800" b="1" dirty="0">
                <a:latin typeface="Tahoma" panose="020B0604030504040204" pitchFamily="34" charset="0"/>
              </a:rPr>
              <a:t>un decimo </a:t>
            </a:r>
            <a:r>
              <a:rPr lang="it-IT" altLang="it-IT" sz="1800" dirty="0">
                <a:latin typeface="Tahoma" panose="020B0604030504040204" pitchFamily="34" charset="0"/>
              </a:rPr>
              <a:t>solo qualora risulti più favorevole rispetto a quella determinata in corrispondenza della categoria di </a:t>
            </a:r>
            <a:r>
              <a:rPr lang="it-IT" altLang="it-IT" sz="1800" dirty="0" err="1">
                <a:latin typeface="Tahoma" panose="020B0604030504040204" pitchFamily="34" charset="0"/>
              </a:rPr>
              <a:t>ascrivibilità</a:t>
            </a:r>
            <a:r>
              <a:rPr lang="it-IT" altLang="it-IT" sz="1800" dirty="0">
                <a:latin typeface="Tahoma" panose="020B0604030504040204" pitchFamily="34" charset="0"/>
              </a:rPr>
              <a:t> delle infermità o lesioni.</a:t>
            </a:r>
          </a:p>
          <a:p>
            <a:pPr eaLnBrk="1" hangingPunct="1">
              <a:lnSpc>
                <a:spcPct val="90000"/>
              </a:lnSpc>
              <a:buFontTx/>
              <a:buNone/>
            </a:pPr>
            <a:endParaRPr lang="it-IT" altLang="it-IT" sz="2000" dirty="0"/>
          </a:p>
          <a:p>
            <a:pPr eaLnBrk="1" hangingPunct="1">
              <a:lnSpc>
                <a:spcPct val="90000"/>
              </a:lnSpc>
              <a:buFontTx/>
              <a:buNone/>
            </a:pPr>
            <a:endParaRPr lang="it-IT" altLang="it-IT" sz="2000" dirty="0"/>
          </a:p>
        </p:txBody>
      </p:sp>
      <p:sp>
        <p:nvSpPr>
          <p:cNvPr id="63490"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46D734-AA2F-46D7-9922-D4F744B37D81}" type="slidenum">
              <a:rPr lang="it-IT" altLang="it-IT"/>
              <a:pPr eaLnBrk="1" hangingPunct="1"/>
              <a:t>10</a:t>
            </a:fld>
            <a:endParaRPr lang="it-IT" altLang="it-IT"/>
          </a:p>
        </p:txBody>
      </p:sp>
      <p:sp>
        <p:nvSpPr>
          <p:cNvPr id="61446" name="Text Box 2"/>
          <p:cNvSpPr txBox="1">
            <a:spLocks noChangeArrowheads="1"/>
          </p:cNvSpPr>
          <p:nvPr/>
        </p:nvSpPr>
        <p:spPr bwMode="auto">
          <a:xfrm>
            <a:off x="3257194" y="1360488"/>
            <a:ext cx="5241050" cy="400110"/>
          </a:xfrm>
          <a:prstGeom prst="rect">
            <a:avLst/>
          </a:prstGeom>
          <a:noFill/>
          <a:ln w="9525">
            <a:noFill/>
            <a:miter lim="800000"/>
            <a:headEnd/>
            <a:tailEnd/>
          </a:ln>
        </p:spPr>
        <p:txBody>
          <a:bodyPr wrap="none">
            <a:spAutoFit/>
          </a:bodyPr>
          <a:lstStyle/>
          <a:p>
            <a:pPr algn="ctr">
              <a:defRPr/>
            </a:pPr>
            <a:r>
              <a:rPr lang="it-IT" sz="2000" b="1" dirty="0">
                <a:solidFill>
                  <a:srgbClr val="3366FF"/>
                </a:solidFill>
                <a:latin typeface="+mj-lt"/>
                <a:ea typeface="+mj-ea"/>
                <a:cs typeface="+mj-cs"/>
              </a:rPr>
              <a:t>comparto sicurezza, forze armate e vigili del fuoco</a:t>
            </a:r>
          </a:p>
        </p:txBody>
      </p:sp>
    </p:spTree>
    <p:extLst>
      <p:ext uri="{BB962C8B-B14F-4D97-AF65-F5344CB8AC3E}">
        <p14:creationId xmlns:p14="http://schemas.microsoft.com/office/powerpoint/2010/main" val="21896181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MISURA DELLA PRESTAZIONE</a:t>
            </a:r>
          </a:p>
        </p:txBody>
      </p:sp>
      <p:graphicFrame>
        <p:nvGraphicFramePr>
          <p:cNvPr id="7" name="Segnaposto contenuto 6"/>
          <p:cNvGraphicFramePr>
            <a:graphicFrameLocks noGrp="1"/>
          </p:cNvGraphicFramePr>
          <p:nvPr>
            <p:ph idx="1"/>
            <p:extLst>
              <p:ext uri="{D42A27DB-BD31-4B8C-83A1-F6EECF244321}">
                <p14:modId xmlns:p14="http://schemas.microsoft.com/office/powerpoint/2010/main" val="3825890424"/>
              </p:ext>
            </p:extLst>
          </p:nvPr>
        </p:nvGraphicFramePr>
        <p:xfrm>
          <a:off x="838200" y="1825625"/>
          <a:ext cx="10515600" cy="333756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733630500"/>
                    </a:ext>
                  </a:extLst>
                </a:gridCol>
                <a:gridCol w="3505200">
                  <a:extLst>
                    <a:ext uri="{9D8B030D-6E8A-4147-A177-3AD203B41FA5}">
                      <a16:colId xmlns:a16="http://schemas.microsoft.com/office/drawing/2014/main" val="3207920678"/>
                    </a:ext>
                  </a:extLst>
                </a:gridCol>
                <a:gridCol w="3505200">
                  <a:extLst>
                    <a:ext uri="{9D8B030D-6E8A-4147-A177-3AD203B41FA5}">
                      <a16:colId xmlns:a16="http://schemas.microsoft.com/office/drawing/2014/main" val="3998236135"/>
                    </a:ext>
                  </a:extLst>
                </a:gridCol>
              </a:tblGrid>
              <a:tr h="370840">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CATEGORIA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PERCENTUALE BASE PENSIONABILE</a:t>
                      </a:r>
                    </a:p>
                  </a:txBody>
                  <a:tcPr marL="44450" marR="44450" marT="0" marB="0" anchor="ctr"/>
                </a:tc>
                <a:tc>
                  <a:txBody>
                    <a:bodyPr/>
                    <a:lstStyle/>
                    <a:p>
                      <a:endParaRPr lang="it-IT" sz="1800" dirty="0"/>
                    </a:p>
                  </a:txBody>
                  <a:tcPr/>
                </a:tc>
                <a:extLst>
                  <a:ext uri="{0D108BD9-81ED-4DB2-BD59-A6C34878D82A}">
                    <a16:rowId xmlns:a16="http://schemas.microsoft.com/office/drawing/2014/main" val="3833404089"/>
                  </a:ext>
                </a:extLst>
              </a:tr>
              <a:tr h="370840">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PRIMA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100 %</a:t>
                      </a:r>
                    </a:p>
                  </a:txBody>
                  <a:tcPr marL="44450" marR="44450" marT="0" marB="0" anchor="ctr"/>
                </a:tc>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3634931907"/>
                  </a:ext>
                </a:extLst>
              </a:tr>
              <a:tr h="370840">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SECONDA</a:t>
                      </a:r>
                    </a:p>
                  </a:txBody>
                  <a:tcPr marL="44450" marR="44450" marT="0" marB="0" anchor="ctr"/>
                </a:tc>
                <a:tc>
                  <a:txBody>
                    <a:bodyPr/>
                    <a:lstStyle/>
                    <a:p>
                      <a:pPr algn="ctr">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90 %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3929718475"/>
                  </a:ext>
                </a:extLst>
              </a:tr>
              <a:tr h="370840">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TERZA</a:t>
                      </a:r>
                    </a:p>
                  </a:txBody>
                  <a:tcPr marL="44450" marR="44450" marT="0" marB="0" anchor="ctr"/>
                </a:tc>
                <a:tc>
                  <a:txBody>
                    <a:bodyPr/>
                    <a:lstStyle/>
                    <a:p>
                      <a:pPr algn="ctr">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80 %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3040451324"/>
                  </a:ext>
                </a:extLst>
              </a:tr>
              <a:tr h="370840">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QUARTA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70 %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2487965080"/>
                  </a:ext>
                </a:extLst>
              </a:tr>
              <a:tr h="370840">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QUINTA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60 %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2379251180"/>
                  </a:ext>
                </a:extLst>
              </a:tr>
              <a:tr h="370840">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SESTA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50 %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a:t>
                      </a:r>
                    </a:p>
                  </a:txBody>
                  <a:tcPr marL="44450" marR="44450" marT="0" marB="0" anchor="ctr"/>
                </a:tc>
                <a:extLst>
                  <a:ext uri="{0D108BD9-81ED-4DB2-BD59-A6C34878D82A}">
                    <a16:rowId xmlns:a16="http://schemas.microsoft.com/office/drawing/2014/main" val="3318370376"/>
                  </a:ext>
                </a:extLst>
              </a:tr>
              <a:tr h="370840">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SETTIMA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40 %</a:t>
                      </a:r>
                    </a:p>
                  </a:txBody>
                  <a:tcPr marL="44450" marR="44450" marT="0" marB="0" anchor="ctr"/>
                </a:tc>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+ 0.20*</a:t>
                      </a:r>
                    </a:p>
                  </a:txBody>
                  <a:tcPr marL="44450" marR="44450" marT="0" marB="0" anchor="ctr"/>
                </a:tc>
                <a:extLst>
                  <a:ext uri="{0D108BD9-81ED-4DB2-BD59-A6C34878D82A}">
                    <a16:rowId xmlns:a16="http://schemas.microsoft.com/office/drawing/2014/main" val="2385961232"/>
                  </a:ext>
                </a:extLst>
              </a:tr>
              <a:tr h="370840">
                <a:tc>
                  <a:txBody>
                    <a:bodyPr/>
                    <a:lstStyle/>
                    <a:p>
                      <a:pPr algn="just">
                        <a:lnSpc>
                          <a:spcPct val="115000"/>
                        </a:lnSpc>
                        <a:spcAft>
                          <a:spcPts val="0"/>
                        </a:spcAft>
                      </a:pPr>
                      <a:r>
                        <a:rPr lang="it-IT" sz="1800">
                          <a:effectLst/>
                          <a:latin typeface="Calibri" panose="020F0502020204030204" pitchFamily="34" charset="0"/>
                          <a:ea typeface="Times New Roman" panose="02020603050405020304" pitchFamily="18" charset="0"/>
                          <a:cs typeface="Times New Roman" panose="02020603050405020304" pitchFamily="18" charset="0"/>
                        </a:rPr>
                        <a:t>OTTAVA</a:t>
                      </a:r>
                    </a:p>
                  </a:txBody>
                  <a:tcPr marL="44450" marR="44450" marT="0" marB="0" anchor="ctr"/>
                </a:tc>
                <a:tc>
                  <a:txBody>
                    <a:bodyPr/>
                    <a:lstStyle/>
                    <a:p>
                      <a:pPr algn="ctr">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30 %</a:t>
                      </a:r>
                    </a:p>
                  </a:txBody>
                  <a:tcPr marL="44450" marR="44450" marT="0" marB="0" anchor="ctr"/>
                </a:tc>
                <a:tc>
                  <a:txBody>
                    <a:bodyPr/>
                    <a:lstStyle/>
                    <a:p>
                      <a:pPr algn="just">
                        <a:lnSpc>
                          <a:spcPct val="115000"/>
                        </a:lnSpc>
                        <a:spcAft>
                          <a:spcPts val="0"/>
                        </a:spcAft>
                      </a:pPr>
                      <a:r>
                        <a:rPr lang="it-IT" sz="1800" dirty="0">
                          <a:effectLst/>
                          <a:latin typeface="Calibri" panose="020F0502020204030204" pitchFamily="34" charset="0"/>
                          <a:ea typeface="Times New Roman" panose="02020603050405020304" pitchFamily="18" charset="0"/>
                          <a:cs typeface="Times New Roman" panose="02020603050405020304" pitchFamily="18" charset="0"/>
                        </a:rPr>
                        <a:t>+0.70*</a:t>
                      </a:r>
                    </a:p>
                  </a:txBody>
                  <a:tcPr marL="44450" marR="44450" marT="0" marB="0" anchor="ctr"/>
                </a:tc>
                <a:extLst>
                  <a:ext uri="{0D108BD9-81ED-4DB2-BD59-A6C34878D82A}">
                    <a16:rowId xmlns:a16="http://schemas.microsoft.com/office/drawing/2014/main" val="4215525881"/>
                  </a:ext>
                </a:extLst>
              </a:tr>
            </a:tbl>
          </a:graphicData>
        </a:graphic>
      </p:graphicFrame>
      <p:sp>
        <p:nvSpPr>
          <p:cNvPr id="4" name="Segnaposto numero diapositiva 3"/>
          <p:cNvSpPr>
            <a:spLocks noGrp="1"/>
          </p:cNvSpPr>
          <p:nvPr>
            <p:ph type="sldNum" sz="quarter" idx="12"/>
          </p:nvPr>
        </p:nvSpPr>
        <p:spPr/>
        <p:txBody>
          <a:bodyPr/>
          <a:lstStyle/>
          <a:p>
            <a:fld id="{507FEFA8-9CBB-45B9-95A8-3C179CC91CBA}" type="slidenum">
              <a:rPr lang="en-GB" smtClean="0"/>
              <a:t>11</a:t>
            </a:fld>
            <a:endParaRPr lang="en-GB" dirty="0"/>
          </a:p>
        </p:txBody>
      </p:sp>
      <p:sp>
        <p:nvSpPr>
          <p:cNvPr id="9" name="Segnaposto contenuto 2"/>
          <p:cNvSpPr txBox="1">
            <a:spLocks/>
          </p:cNvSpPr>
          <p:nvPr/>
        </p:nvSpPr>
        <p:spPr>
          <a:xfrm>
            <a:off x="838200" y="5298122"/>
            <a:ext cx="10515600" cy="878840"/>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it-IT" sz="1800" dirty="0"/>
          </a:p>
          <a:p>
            <a:pPr marL="0" indent="0">
              <a:lnSpc>
                <a:spcPct val="120000"/>
              </a:lnSpc>
              <a:buNone/>
            </a:pPr>
            <a:r>
              <a:rPr lang="it-IT" sz="1800" dirty="0"/>
              <a:t>* </a:t>
            </a:r>
            <a:r>
              <a:rPr lang="it-IT" dirty="0"/>
              <a:t>Per coloro che hanno raggiunto il diritto alla pensione ordinaria, la pensione di privilegio corrisponde alla misura della pensione ordinaria aumentata del 10% se più favorevole rispetto all’importo derivante dalla tabella sopra riportata.</a:t>
            </a:r>
          </a:p>
        </p:txBody>
      </p:sp>
    </p:spTree>
    <p:extLst>
      <p:ext uri="{BB962C8B-B14F-4D97-AF65-F5344CB8AC3E}">
        <p14:creationId xmlns:p14="http://schemas.microsoft.com/office/powerpoint/2010/main" val="2512331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en-GB" b="1" dirty="0">
                <a:solidFill>
                  <a:schemeClr val="bg2">
                    <a:lumMod val="50000"/>
                  </a:schemeClr>
                </a:solidFill>
                <a:effectLst>
                  <a:outerShdw blurRad="38100" dist="38100" dir="2700000" algn="tl">
                    <a:srgbClr val="000000">
                      <a:alpha val="43137"/>
                    </a:srgbClr>
                  </a:outerShdw>
                </a:effectLst>
              </a:rPr>
              <a:t>MISURA DELLA PRESTAZIONE:</a:t>
            </a:r>
            <a:br>
              <a:rPr lang="en-GB" b="1" dirty="0">
                <a:solidFill>
                  <a:schemeClr val="bg2">
                    <a:lumMod val="50000"/>
                  </a:schemeClr>
                </a:solidFill>
                <a:effectLst>
                  <a:outerShdw blurRad="38100" dist="38100" dir="2700000" algn="tl">
                    <a:srgbClr val="000000">
                      <a:alpha val="43137"/>
                    </a:srgbClr>
                  </a:outerShdw>
                </a:effectLst>
              </a:rPr>
            </a:br>
            <a:r>
              <a:rPr lang="en-GB" b="1" dirty="0" err="1">
                <a:solidFill>
                  <a:schemeClr val="bg2">
                    <a:lumMod val="50000"/>
                  </a:schemeClr>
                </a:solidFill>
                <a:effectLst>
                  <a:outerShdw blurRad="38100" dist="38100" dir="2700000" algn="tl">
                    <a:srgbClr val="000000">
                      <a:alpha val="43137"/>
                    </a:srgbClr>
                  </a:outerShdw>
                </a:effectLst>
              </a:rPr>
              <a:t>quando</a:t>
            </a:r>
            <a:r>
              <a:rPr lang="en-GB" b="1" dirty="0">
                <a:solidFill>
                  <a:schemeClr val="bg2">
                    <a:lumMod val="50000"/>
                  </a:schemeClr>
                </a:solidFill>
                <a:effectLst>
                  <a:outerShdw blurRad="38100" dist="38100" dir="2700000" algn="tl">
                    <a:srgbClr val="000000">
                      <a:alpha val="43137"/>
                    </a:srgbClr>
                  </a:outerShdw>
                </a:effectLst>
              </a:rPr>
              <a:t> un </a:t>
            </a:r>
            <a:r>
              <a:rPr lang="en-GB" b="1" dirty="0" err="1">
                <a:solidFill>
                  <a:schemeClr val="bg2">
                    <a:lumMod val="50000"/>
                  </a:schemeClr>
                </a:solidFill>
                <a:effectLst>
                  <a:outerShdw blurRad="38100" dist="38100" dir="2700000" algn="tl">
                    <a:srgbClr val="000000">
                      <a:alpha val="43137"/>
                    </a:srgbClr>
                  </a:outerShdw>
                </a:effectLst>
              </a:rPr>
              <a:t>decimo</a:t>
            </a:r>
            <a:r>
              <a:rPr lang="en-GB" b="1" dirty="0">
                <a:solidFill>
                  <a:schemeClr val="bg2">
                    <a:lumMod val="50000"/>
                  </a:schemeClr>
                </a:solidFill>
                <a:effectLst>
                  <a:outerShdw blurRad="38100" dist="38100" dir="2700000" algn="tl">
                    <a:srgbClr val="000000">
                      <a:alpha val="43137"/>
                    </a:srgbClr>
                  </a:outerShdw>
                </a:effectLst>
              </a:rPr>
              <a:t> è </a:t>
            </a:r>
            <a:r>
              <a:rPr lang="en-GB" b="1" dirty="0" err="1">
                <a:solidFill>
                  <a:schemeClr val="bg2">
                    <a:lumMod val="50000"/>
                  </a:schemeClr>
                </a:solidFill>
                <a:effectLst>
                  <a:outerShdw blurRad="38100" dist="38100" dir="2700000" algn="tl">
                    <a:srgbClr val="000000">
                      <a:alpha val="43137"/>
                    </a:srgbClr>
                  </a:outerShdw>
                </a:effectLst>
              </a:rPr>
              <a:t>più</a:t>
            </a:r>
            <a:r>
              <a:rPr lang="en-GB" b="1" dirty="0">
                <a:solidFill>
                  <a:schemeClr val="bg2">
                    <a:lumMod val="50000"/>
                  </a:schemeClr>
                </a:solidFill>
                <a:effectLst>
                  <a:outerShdw blurRad="38100" dist="38100" dir="2700000" algn="tl">
                    <a:srgbClr val="000000">
                      <a:alpha val="43137"/>
                    </a:srgbClr>
                  </a:outerShdw>
                </a:effectLst>
              </a:rPr>
              <a:t> </a:t>
            </a:r>
            <a:r>
              <a:rPr lang="en-GB" b="1" dirty="0" err="1">
                <a:solidFill>
                  <a:schemeClr val="bg2">
                    <a:lumMod val="50000"/>
                  </a:schemeClr>
                </a:solidFill>
                <a:effectLst>
                  <a:outerShdw blurRad="38100" dist="38100" dir="2700000" algn="tl">
                    <a:srgbClr val="000000">
                      <a:alpha val="43137"/>
                    </a:srgbClr>
                  </a:outerShdw>
                </a:effectLst>
              </a:rPr>
              <a:t>favorevole</a:t>
            </a:r>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12</a:t>
            </a:fld>
            <a:endParaRPr lang="en-GB" dirty="0"/>
          </a:p>
        </p:txBody>
      </p:sp>
      <p:pic>
        <p:nvPicPr>
          <p:cNvPr id="7" name="Immagine 6"/>
          <p:cNvPicPr>
            <a:picLocks noChangeAspect="1"/>
          </p:cNvPicPr>
          <p:nvPr/>
        </p:nvPicPr>
        <p:blipFill rotWithShape="1">
          <a:blip r:embed="rId2"/>
          <a:srcRect l="3300" t="21696" r="52168" b="28773"/>
          <a:stretch/>
        </p:blipFill>
        <p:spPr>
          <a:xfrm>
            <a:off x="1552575" y="1825625"/>
            <a:ext cx="8496300" cy="4351338"/>
          </a:xfrm>
          <a:prstGeom prst="rect">
            <a:avLst/>
          </a:prstGeom>
        </p:spPr>
      </p:pic>
    </p:spTree>
    <p:extLst>
      <p:ext uri="{BB962C8B-B14F-4D97-AF65-F5344CB8AC3E}">
        <p14:creationId xmlns:p14="http://schemas.microsoft.com/office/powerpoint/2010/main" val="3449069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6F4CE-D35F-41C5-82A7-6E7A97377229}"/>
              </a:ext>
            </a:extLst>
          </p:cNvPr>
          <p:cNvSpPr>
            <a:spLocks noGrp="1"/>
          </p:cNvSpPr>
          <p:nvPr>
            <p:ph type="ctrTitle"/>
          </p:nvPr>
        </p:nvSpPr>
        <p:spPr>
          <a:xfrm>
            <a:off x="-1" y="1376745"/>
            <a:ext cx="12191999" cy="1609244"/>
          </a:xfrm>
        </p:spPr>
        <p:txBody>
          <a:bodyPr/>
          <a:lstStyle/>
          <a:p>
            <a:r>
              <a:rPr lang="en-GB" b="1" dirty="0">
                <a:solidFill>
                  <a:schemeClr val="accent1">
                    <a:lumMod val="60000"/>
                    <a:lumOff val="40000"/>
                  </a:schemeClr>
                </a:solidFill>
                <a:effectLst>
                  <a:outerShdw blurRad="38100" dist="38100" dir="2700000" algn="tl">
                    <a:srgbClr val="000000">
                      <a:alpha val="43137"/>
                    </a:srgbClr>
                  </a:outerShdw>
                </a:effectLst>
              </a:rPr>
              <a:t>Grazie per l’attenzione.</a:t>
            </a:r>
          </a:p>
        </p:txBody>
      </p:sp>
      <p:pic>
        <p:nvPicPr>
          <p:cNvPr id="1028" name="Picture 4" descr="Risultati immagini per logo inps bianco">
            <a:extLst>
              <a:ext uri="{FF2B5EF4-FFF2-40B4-BE49-F238E27FC236}">
                <a16:creationId xmlns:a16="http://schemas.microsoft.com/office/drawing/2014/main" id="{7C25889F-8B2C-4BD3-BF2E-57B95005460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837" y="5288594"/>
            <a:ext cx="1128767" cy="1202750"/>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a:extLst>
              <a:ext uri="{FF2B5EF4-FFF2-40B4-BE49-F238E27FC236}">
                <a16:creationId xmlns:a16="http://schemas.microsoft.com/office/drawing/2014/main" id="{79E322F0-0F20-40DD-8940-FC0B405581D0}"/>
              </a:ext>
            </a:extLst>
          </p:cNvPr>
          <p:cNvSpPr txBox="1">
            <a:spLocks/>
          </p:cNvSpPr>
          <p:nvPr/>
        </p:nvSpPr>
        <p:spPr>
          <a:xfrm>
            <a:off x="-1" y="3466762"/>
            <a:ext cx="12191999" cy="8483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i="1" dirty="0">
              <a:solidFill>
                <a:schemeClr val="bg1"/>
              </a:solidFill>
            </a:endParaRPr>
          </a:p>
        </p:txBody>
      </p:sp>
      <p:sp>
        <p:nvSpPr>
          <p:cNvPr id="5" name="Subtitle 2">
            <a:extLst>
              <a:ext uri="{FF2B5EF4-FFF2-40B4-BE49-F238E27FC236}">
                <a16:creationId xmlns:a16="http://schemas.microsoft.com/office/drawing/2014/main" id="{768185E3-015E-4635-B4FC-DCBD60F0DC47}"/>
              </a:ext>
            </a:extLst>
          </p:cNvPr>
          <p:cNvSpPr txBox="1">
            <a:spLocks/>
          </p:cNvSpPr>
          <p:nvPr/>
        </p:nvSpPr>
        <p:spPr>
          <a:xfrm>
            <a:off x="0" y="4551450"/>
            <a:ext cx="12192000" cy="62672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dirty="0">
                <a:solidFill>
                  <a:schemeClr val="bg1"/>
                </a:solidFill>
                <a:hlinkClick r:id="rId3">
                  <a:extLst>
                    <a:ext uri="{A12FA001-AC4F-418D-AE19-62706E023703}">
                      <ahyp:hlinkClr xmlns:ahyp="http://schemas.microsoft.com/office/drawing/2018/hyperlinkcolor" val="tx"/>
                    </a:ext>
                  </a:extLst>
                </a:hlinkClick>
              </a:rPr>
              <a:t>www.inps.it</a:t>
            </a:r>
            <a:endParaRPr lang="en-GB" sz="3200" dirty="0">
              <a:solidFill>
                <a:schemeClr val="bg1"/>
              </a:solidFill>
            </a:endParaRPr>
          </a:p>
        </p:txBody>
      </p:sp>
      <p:sp>
        <p:nvSpPr>
          <p:cNvPr id="6" name="Subtitle 2">
            <a:extLst>
              <a:ext uri="{FF2B5EF4-FFF2-40B4-BE49-F238E27FC236}">
                <a16:creationId xmlns:a16="http://schemas.microsoft.com/office/drawing/2014/main" id="{5A3BAF04-16E3-4B2F-911B-8DDEB63DD95A}"/>
              </a:ext>
            </a:extLst>
          </p:cNvPr>
          <p:cNvSpPr txBox="1">
            <a:spLocks/>
          </p:cNvSpPr>
          <p:nvPr/>
        </p:nvSpPr>
        <p:spPr>
          <a:xfrm>
            <a:off x="6659956" y="5288594"/>
            <a:ext cx="5259088" cy="57361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GB" i="1" dirty="0">
              <a:solidFill>
                <a:schemeClr val="bg1"/>
              </a:solidFill>
            </a:endParaRPr>
          </a:p>
        </p:txBody>
      </p:sp>
    </p:spTree>
    <p:extLst>
      <p:ext uri="{BB962C8B-B14F-4D97-AF65-F5344CB8AC3E}">
        <p14:creationId xmlns:p14="http://schemas.microsoft.com/office/powerpoint/2010/main" val="357115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PENSIONE ORDINARIA DI PRIVILEGIO</a:t>
            </a:r>
          </a:p>
        </p:txBody>
      </p:sp>
      <p:sp>
        <p:nvSpPr>
          <p:cNvPr id="3" name="Content Placeholder 2">
            <a:extLst>
              <a:ext uri="{FF2B5EF4-FFF2-40B4-BE49-F238E27FC236}">
                <a16:creationId xmlns:a16="http://schemas.microsoft.com/office/drawing/2014/main" id="{F7D11841-E3B9-4C0B-963C-AD8550DA3DCC}"/>
              </a:ext>
            </a:extLst>
          </p:cNvPr>
          <p:cNvSpPr>
            <a:spLocks noGrp="1"/>
          </p:cNvSpPr>
          <p:nvPr>
            <p:ph idx="1"/>
          </p:nvPr>
        </p:nvSpPr>
        <p:spPr>
          <a:xfrm>
            <a:off x="838200" y="1825625"/>
            <a:ext cx="10515600" cy="3866255"/>
          </a:xfrm>
        </p:spPr>
        <p:txBody>
          <a:bodyPr>
            <a:normAutofit/>
          </a:bodyPr>
          <a:lstStyle/>
          <a:p>
            <a:r>
              <a:rPr lang="it-IT" dirty="0"/>
              <a:t>La pensione di privilegio è quella prestazione che viene erogata in seguito ad infermità o lesioni contratte per causa di  servizio e riconosciute derivanti dall’adempimento di obblighi collegati all’attività di servizio.</a:t>
            </a:r>
          </a:p>
          <a:p>
            <a:r>
              <a:rPr lang="it-IT" dirty="0"/>
              <a:t>La riforma “Monti-Fornero” ha abrogato dal 6/12/2011 tale istituto per tutti i dipendenti pubblici ad eccezione del personale appartenente al comparto sicurezza, difesa e soccorso pubblico.</a:t>
            </a:r>
          </a:p>
          <a:p>
            <a:r>
              <a:rPr lang="it-IT" dirty="0"/>
              <a:t>La pensione di privilegio è regolata dall’art. 67 del D.P.R. 1092/1973</a:t>
            </a:r>
          </a:p>
        </p:txBody>
      </p:sp>
      <p:sp>
        <p:nvSpPr>
          <p:cNvPr id="4" name="Segnaposto numero diapositiva 3">
            <a:extLst>
              <a:ext uri="{FF2B5EF4-FFF2-40B4-BE49-F238E27FC236}">
                <a16:creationId xmlns:a16="http://schemas.microsoft.com/office/drawing/2014/main" id="{39011132-3148-4580-BB8B-AE944605A012}"/>
              </a:ext>
            </a:extLst>
          </p:cNvPr>
          <p:cNvSpPr>
            <a:spLocks noGrp="1"/>
          </p:cNvSpPr>
          <p:nvPr>
            <p:ph type="sldNum" sz="quarter" idx="12"/>
          </p:nvPr>
        </p:nvSpPr>
        <p:spPr/>
        <p:txBody>
          <a:bodyPr/>
          <a:lstStyle/>
          <a:p>
            <a:fld id="{507FEFA8-9CBB-45B9-95A8-3C179CC91CBA}" type="slidenum">
              <a:rPr lang="en-GB" smtClean="0"/>
              <a:t>2</a:t>
            </a:fld>
            <a:endParaRPr lang="en-GB" dirty="0"/>
          </a:p>
        </p:txBody>
      </p:sp>
      <p:cxnSp>
        <p:nvCxnSpPr>
          <p:cNvPr id="6" name="Straight Connector 5">
            <a:extLst>
              <a:ext uri="{FF2B5EF4-FFF2-40B4-BE49-F238E27FC236}">
                <a16:creationId xmlns:a16="http://schemas.microsoft.com/office/drawing/2014/main" id="{B8FF1292-F246-479C-BD20-B4AC0ACFBC01}"/>
              </a:ext>
            </a:extLst>
          </p:cNvPr>
          <p:cNvCxnSpPr/>
          <p:nvPr/>
        </p:nvCxnSpPr>
        <p:spPr>
          <a:xfrm>
            <a:off x="0" y="5907640"/>
            <a:ext cx="12192000"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7" name="Picture 2" descr="Immagine correlata">
            <a:extLst>
              <a:ext uri="{FF2B5EF4-FFF2-40B4-BE49-F238E27FC236}">
                <a16:creationId xmlns:a16="http://schemas.microsoft.com/office/drawing/2014/main" id="{6F38FDCD-DB29-421D-A774-E85E004FF89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6576" y="5959010"/>
            <a:ext cx="2089721" cy="889243"/>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a:extLst>
              <a:ext uri="{FF2B5EF4-FFF2-40B4-BE49-F238E27FC236}">
                <a16:creationId xmlns:a16="http://schemas.microsoft.com/office/drawing/2014/main" id="{47A52DAD-E072-4430-9796-B1D882119895}"/>
              </a:ext>
            </a:extLst>
          </p:cNvPr>
          <p:cNvSpPr/>
          <p:nvPr/>
        </p:nvSpPr>
        <p:spPr>
          <a:xfrm>
            <a:off x="8461625" y="88126"/>
            <a:ext cx="3651604" cy="276998"/>
          </a:xfrm>
          <a:prstGeom prst="rect">
            <a:avLst/>
          </a:prstGeom>
        </p:spPr>
        <p:txBody>
          <a:bodyPr wrap="square">
            <a:spAutoFit/>
          </a:bodyPr>
          <a:lstStyle/>
          <a:p>
            <a:r>
              <a:rPr lang="it-IT" sz="1200" dirty="0"/>
              <a:t>Tavolo formativo trattamenti pensionistici | 14/02/2020 </a:t>
            </a:r>
            <a:endParaRPr lang="en-GB" sz="1200" dirty="0"/>
          </a:p>
        </p:txBody>
      </p:sp>
    </p:spTree>
    <p:extLst>
      <p:ext uri="{BB962C8B-B14F-4D97-AF65-F5344CB8AC3E}">
        <p14:creationId xmlns:p14="http://schemas.microsoft.com/office/powerpoint/2010/main" val="4116470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BENEFICI PENSIONISTICI</a:t>
            </a:r>
          </a:p>
        </p:txBody>
      </p:sp>
      <p:sp>
        <p:nvSpPr>
          <p:cNvPr id="3" name="Segnaposto contenuto 2"/>
          <p:cNvSpPr>
            <a:spLocks noGrp="1"/>
          </p:cNvSpPr>
          <p:nvPr>
            <p:ph idx="1"/>
          </p:nvPr>
        </p:nvSpPr>
        <p:spPr/>
        <p:txBody>
          <a:bodyPr/>
          <a:lstStyle/>
          <a:p>
            <a:r>
              <a:rPr lang="it-IT" dirty="0"/>
              <a:t>PENSIONE DI PRIVILEGIO quando le infermità/lesioni sono ascrivibili ad una delle categorie della Tabella A annessa al D.P.R. 915/78 e sono riconosciute dipendenti da causa di servizio;</a:t>
            </a:r>
          </a:p>
          <a:p>
            <a:r>
              <a:rPr lang="it-IT" dirty="0"/>
              <a:t>ASSEGNO RINNOVABILE  da due a 4 anni se l’infermità ascrivibile ad  una delle categorie della Tabella A è suscettibile di  miglioramento;</a:t>
            </a:r>
          </a:p>
          <a:p>
            <a:r>
              <a:rPr lang="it-IT" dirty="0"/>
              <a:t>INDENNITA’ UNA  TANTUM, pari ad una o più annualità, fino ad un massimo di 5 anni, della pensione di privilegio di 8^ categoria, se l’infermità è ascrivibile alla Tabella B del D.P.R. 915/78.</a:t>
            </a:r>
          </a:p>
          <a:p>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3</a:t>
            </a:fld>
            <a:endParaRPr lang="en-GB" dirty="0"/>
          </a:p>
        </p:txBody>
      </p:sp>
    </p:spTree>
    <p:extLst>
      <p:ext uri="{BB962C8B-B14F-4D97-AF65-F5344CB8AC3E}">
        <p14:creationId xmlns:p14="http://schemas.microsoft.com/office/powerpoint/2010/main" val="638821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REQUISITI</a:t>
            </a:r>
          </a:p>
        </p:txBody>
      </p:sp>
      <p:sp>
        <p:nvSpPr>
          <p:cNvPr id="3" name="Segnaposto contenuto 2"/>
          <p:cNvSpPr>
            <a:spLocks noGrp="1"/>
          </p:cNvSpPr>
          <p:nvPr>
            <p:ph idx="1"/>
          </p:nvPr>
        </p:nvSpPr>
        <p:spPr>
          <a:xfrm>
            <a:off x="823274" y="1847850"/>
            <a:ext cx="10515600" cy="4351338"/>
          </a:xfrm>
        </p:spPr>
        <p:txBody>
          <a:bodyPr/>
          <a:lstStyle/>
          <a:p>
            <a:pPr lvl="0"/>
            <a:r>
              <a:rPr lang="it-IT" dirty="0"/>
              <a:t>Non è richiesta un’anzianità contributiva minima;</a:t>
            </a:r>
          </a:p>
          <a:p>
            <a:pPr lvl="0"/>
            <a:r>
              <a:rPr lang="it-IT" dirty="0"/>
              <a:t>Non è necessario che l’infermità per la quale è richiesta la pensione di privilegio abbia determinato l’inidoneità al servizio;</a:t>
            </a:r>
          </a:p>
          <a:p>
            <a:pPr lvl="0"/>
            <a:r>
              <a:rPr lang="it-IT" dirty="0"/>
              <a:t>Sono necessari due diversi accertamenti:</a:t>
            </a:r>
          </a:p>
          <a:p>
            <a:pPr marL="630238" lvl="0">
              <a:buFont typeface="Wingdings" panose="05000000000000000000" pitchFamily="2" charset="2"/>
              <a:buChar char="Ø"/>
            </a:pPr>
            <a:r>
              <a:rPr lang="it-IT" dirty="0"/>
              <a:t>Accertamento clinico da parte delle Commissioni Mediche Ospedaliere (C.M.O.)</a:t>
            </a:r>
          </a:p>
          <a:p>
            <a:pPr marL="630238" lvl="0">
              <a:buFont typeface="Wingdings" panose="05000000000000000000" pitchFamily="2" charset="2"/>
              <a:buChar char="Ø"/>
            </a:pPr>
            <a:r>
              <a:rPr lang="it-IT" dirty="0"/>
              <a:t>Accertamento del nesso di causalità tra la patologia e l’attività di servizio di competenza del Comitato di Verifica per le Cause di Servizio (C.V.C.S.)</a:t>
            </a:r>
          </a:p>
          <a:p>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4</a:t>
            </a:fld>
            <a:endParaRPr lang="en-GB" dirty="0"/>
          </a:p>
        </p:txBody>
      </p:sp>
    </p:spTree>
    <p:extLst>
      <p:ext uri="{BB962C8B-B14F-4D97-AF65-F5344CB8AC3E}">
        <p14:creationId xmlns:p14="http://schemas.microsoft.com/office/powerpoint/2010/main" val="2895008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ACCERTAMENTO CLINICO</a:t>
            </a:r>
          </a:p>
        </p:txBody>
      </p:sp>
      <p:sp>
        <p:nvSpPr>
          <p:cNvPr id="3" name="Segnaposto contenuto 2"/>
          <p:cNvSpPr>
            <a:spLocks noGrp="1"/>
          </p:cNvSpPr>
          <p:nvPr>
            <p:ph idx="1"/>
          </p:nvPr>
        </p:nvSpPr>
        <p:spPr>
          <a:xfrm>
            <a:off x="655320" y="1425120"/>
            <a:ext cx="7400544" cy="1072398"/>
          </a:xfrm>
        </p:spPr>
        <p:txBody>
          <a:bodyPr>
            <a:normAutofit fontScale="92500" lnSpcReduction="10000"/>
          </a:bodyPr>
          <a:lstStyle/>
          <a:p>
            <a:pPr marL="0" indent="0">
              <a:buNone/>
            </a:pPr>
            <a:r>
              <a:rPr lang="it-IT" dirty="0"/>
              <a:t>La </a:t>
            </a:r>
            <a:r>
              <a:rPr lang="it-IT" b="1" dirty="0"/>
              <a:t>Commissione Medica Ospedaliera  </a:t>
            </a:r>
            <a:r>
              <a:rPr lang="it-IT" dirty="0"/>
              <a:t>sottopone a visita l’interessato e redige un verbale dal quale deve risultare:</a:t>
            </a:r>
          </a:p>
        </p:txBody>
      </p:sp>
      <p:sp>
        <p:nvSpPr>
          <p:cNvPr id="4" name="Segnaposto numero diapositiva 3"/>
          <p:cNvSpPr>
            <a:spLocks noGrp="1"/>
          </p:cNvSpPr>
          <p:nvPr>
            <p:ph type="sldNum" sz="quarter" idx="12"/>
          </p:nvPr>
        </p:nvSpPr>
        <p:spPr/>
        <p:txBody>
          <a:bodyPr/>
          <a:lstStyle/>
          <a:p>
            <a:fld id="{507FEFA8-9CBB-45B9-95A8-3C179CC91CBA}" type="slidenum">
              <a:rPr lang="en-GB" smtClean="0"/>
              <a:t>5</a:t>
            </a:fld>
            <a:endParaRPr lang="en-GB" dirty="0"/>
          </a:p>
        </p:txBody>
      </p:sp>
      <p:sp>
        <p:nvSpPr>
          <p:cNvPr id="7" name="Segnaposto contenuto 2"/>
          <p:cNvSpPr txBox="1">
            <a:spLocks/>
          </p:cNvSpPr>
          <p:nvPr/>
        </p:nvSpPr>
        <p:spPr>
          <a:xfrm>
            <a:off x="655320" y="2497518"/>
            <a:ext cx="10515600" cy="395814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Il giudizio diagnostico;</a:t>
            </a:r>
          </a:p>
          <a:p>
            <a:r>
              <a:rPr lang="it-IT" dirty="0"/>
              <a:t>Il giudizio relativo all’idoneità al servizio;</a:t>
            </a:r>
          </a:p>
          <a:p>
            <a:r>
              <a:rPr lang="it-IT" dirty="0"/>
              <a:t>L’indicazione della Tabella (A o B) e della categoria (da 1 a 8) cui è ascrivibile la patologia</a:t>
            </a:r>
          </a:p>
          <a:p>
            <a:r>
              <a:rPr lang="it-IT" dirty="0"/>
              <a:t>Il numero degli anni (da 2 a 4) di riconoscimento dell’assegno rinnovabile in caso di patologia suscettibile di miglioramento;</a:t>
            </a:r>
          </a:p>
          <a:p>
            <a:r>
              <a:rPr lang="it-IT" dirty="0"/>
              <a:t>Il numero delle annualità (massimo 5 anni) per le patologie ascritte alla Tabella B.</a:t>
            </a:r>
          </a:p>
          <a:p>
            <a:pPr marL="0" indent="0">
              <a:buFont typeface="Arial" panose="020B0604020202020204" pitchFamily="34" charset="0"/>
              <a:buNone/>
            </a:pPr>
            <a:endParaRPr lang="it-IT" dirty="0"/>
          </a:p>
        </p:txBody>
      </p:sp>
    </p:spTree>
    <p:extLst>
      <p:ext uri="{BB962C8B-B14F-4D97-AF65-F5344CB8AC3E}">
        <p14:creationId xmlns:p14="http://schemas.microsoft.com/office/powerpoint/2010/main" val="2896955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ACCERTAMENTO DEL NESSO DI CAUSALITA’</a:t>
            </a:r>
          </a:p>
        </p:txBody>
      </p:sp>
      <p:sp>
        <p:nvSpPr>
          <p:cNvPr id="3" name="Segnaposto contenuto 2"/>
          <p:cNvSpPr>
            <a:spLocks noGrp="1"/>
          </p:cNvSpPr>
          <p:nvPr>
            <p:ph idx="1"/>
          </p:nvPr>
        </p:nvSpPr>
        <p:spPr/>
        <p:txBody>
          <a:bodyPr>
            <a:normAutofit/>
          </a:bodyPr>
          <a:lstStyle/>
          <a:p>
            <a:r>
              <a:rPr lang="it-IT" dirty="0"/>
              <a:t>Il </a:t>
            </a:r>
            <a:r>
              <a:rPr lang="it-IT" b="1" dirty="0"/>
              <a:t>Comitato di Verifica per le Cause di Servizio </a:t>
            </a:r>
            <a:r>
              <a:rPr lang="it-IT" dirty="0"/>
              <a:t>(ex  C.P.P.O.  Comitato per le Pensioni Ordinarie di Privilegio) si esprime sulla riconducibilità ad attività lavorativa delle cause che hanno prodotto  l’infermità e quindi  al rapporto causale tra l’infermità e l’ attività di servizio</a:t>
            </a:r>
          </a:p>
          <a:p>
            <a:r>
              <a:rPr lang="it-IT" dirty="0"/>
              <a:t>Il parere espresso costituisce accertamento definitivo sul nesso di causalità.</a:t>
            </a:r>
          </a:p>
          <a:p>
            <a:r>
              <a:rPr lang="it-IT" dirty="0"/>
              <a:t>Se  le infermità derivano da LESIONE TRAUMATICA, non è necessario il riconoscimento del nesso di causalità da parte del Comitato di Verifica.</a:t>
            </a:r>
          </a:p>
          <a:p>
            <a:pPr marL="0" indent="0">
              <a:buNone/>
            </a:pPr>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6</a:t>
            </a:fld>
            <a:endParaRPr lang="en-GB" dirty="0"/>
          </a:p>
        </p:txBody>
      </p:sp>
    </p:spTree>
    <p:extLst>
      <p:ext uri="{BB962C8B-B14F-4D97-AF65-F5344CB8AC3E}">
        <p14:creationId xmlns:p14="http://schemas.microsoft.com/office/powerpoint/2010/main" val="3588153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DOMANDA DI PENSIONE DI PRIVILEGIO</a:t>
            </a:r>
          </a:p>
        </p:txBody>
      </p:sp>
      <p:sp>
        <p:nvSpPr>
          <p:cNvPr id="3" name="Segnaposto contenuto 2"/>
          <p:cNvSpPr>
            <a:spLocks noGrp="1"/>
          </p:cNvSpPr>
          <p:nvPr>
            <p:ph idx="1"/>
          </p:nvPr>
        </p:nvSpPr>
        <p:spPr/>
        <p:txBody>
          <a:bodyPr>
            <a:normAutofit/>
          </a:bodyPr>
          <a:lstStyle/>
          <a:p>
            <a:r>
              <a:rPr lang="it-IT" dirty="0"/>
              <a:t>Il procedimento finalizzato alla liquidazione della pensione di privilegio avviene d’ufficio quando il motivo di  cessazione dal servizio sia “Infermità” e la patologia che ha determinato l’inidoneità al servizio sia già stata riconosciuta dipendente da causa di servizio*.</a:t>
            </a:r>
          </a:p>
          <a:p>
            <a:r>
              <a:rPr lang="it-IT" dirty="0"/>
              <a:t>In tutti gli altri casi il trattamento di privilegio viene liquidato dietro presentazione di domanda telematica.</a:t>
            </a:r>
          </a:p>
          <a:p>
            <a:pPr>
              <a:buFont typeface="Wingdings" panose="05000000000000000000" pitchFamily="2" charset="2"/>
              <a:buChar char="Ø"/>
            </a:pPr>
            <a:endParaRPr lang="it-IT" dirty="0"/>
          </a:p>
          <a:p>
            <a:pPr marL="0" indent="0">
              <a:buNone/>
            </a:pPr>
            <a:endParaRPr lang="it-IT" dirty="0"/>
          </a:p>
          <a:p>
            <a:pPr marL="0" indent="0">
              <a:buNone/>
            </a:pPr>
            <a:r>
              <a:rPr lang="it-IT" sz="1800" dirty="0"/>
              <a:t>*La  Nota Operativa dell’INPDAP n. 27 del 2007 prevede che anche in questo caso venga prodotta apposita istanza da parte dell’interessato.</a:t>
            </a:r>
          </a:p>
          <a:p>
            <a:pPr marL="0" indent="0">
              <a:buNone/>
            </a:pPr>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7</a:t>
            </a:fld>
            <a:endParaRPr lang="en-GB" dirty="0"/>
          </a:p>
        </p:txBody>
      </p:sp>
    </p:spTree>
    <p:extLst>
      <p:ext uri="{BB962C8B-B14F-4D97-AF65-F5344CB8AC3E}">
        <p14:creationId xmlns:p14="http://schemas.microsoft.com/office/powerpoint/2010/main" val="33943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r>
              <a:rPr lang="en-GB" b="1" dirty="0">
                <a:solidFill>
                  <a:schemeClr val="bg2">
                    <a:lumMod val="50000"/>
                  </a:schemeClr>
                </a:solidFill>
                <a:effectLst>
                  <a:outerShdw blurRad="38100" dist="38100" dir="2700000" algn="tl">
                    <a:srgbClr val="000000">
                      <a:alpha val="43137"/>
                    </a:srgbClr>
                  </a:outerShdw>
                </a:effectLst>
              </a:rPr>
              <a:t>TERMINI DI PRESENTAZIONE</a:t>
            </a:r>
          </a:p>
        </p:txBody>
      </p:sp>
      <p:sp>
        <p:nvSpPr>
          <p:cNvPr id="3" name="Segnaposto contenuto 2"/>
          <p:cNvSpPr>
            <a:spLocks noGrp="1"/>
          </p:cNvSpPr>
          <p:nvPr>
            <p:ph idx="1"/>
          </p:nvPr>
        </p:nvSpPr>
        <p:spPr/>
        <p:txBody>
          <a:bodyPr>
            <a:normAutofit/>
          </a:bodyPr>
          <a:lstStyle/>
          <a:p>
            <a:pPr lvl="0"/>
            <a:r>
              <a:rPr lang="it-IT" dirty="0"/>
              <a:t>Entro </a:t>
            </a:r>
            <a:r>
              <a:rPr lang="it-IT" b="1" dirty="0"/>
              <a:t>DUE ANNI </a:t>
            </a:r>
            <a:r>
              <a:rPr lang="it-IT" dirty="0"/>
              <a:t>dalla cessazione. In questo caso la pensione di privilegio spetta dalla decorrenza della pensione ordinaria;</a:t>
            </a:r>
          </a:p>
          <a:p>
            <a:pPr lvl="0"/>
            <a:r>
              <a:rPr lang="it-IT" dirty="0"/>
              <a:t>Entro </a:t>
            </a:r>
            <a:r>
              <a:rPr lang="it-IT" b="1" dirty="0"/>
              <a:t>CINQUE ANNI </a:t>
            </a:r>
            <a:r>
              <a:rPr lang="it-IT" dirty="0"/>
              <a:t>*</a:t>
            </a:r>
            <a:r>
              <a:rPr lang="it-IT" b="1" dirty="0"/>
              <a:t> </a:t>
            </a:r>
            <a:r>
              <a:rPr lang="it-IT" dirty="0"/>
              <a:t>(elevato a 10 in caso di particolari patologie espressamente previste dalla legge)dalla cessazione. In tal caso la P.P.O. spetta dal primo giorno del mese successivo alla data di presentazione della domanda con prescrizione dei ratei precedenti.  </a:t>
            </a:r>
          </a:p>
          <a:p>
            <a:pPr marL="0" lvl="0" indent="0">
              <a:buNone/>
            </a:pPr>
            <a:endParaRPr lang="it-IT" sz="1800" dirty="0"/>
          </a:p>
          <a:p>
            <a:pPr marL="0" lvl="0" indent="0">
              <a:buNone/>
            </a:pPr>
            <a:endParaRPr lang="it-IT" sz="1800" dirty="0"/>
          </a:p>
          <a:p>
            <a:pPr marL="0" lvl="0" indent="0">
              <a:buNone/>
            </a:pPr>
            <a:r>
              <a:rPr lang="it-IT" sz="1800" dirty="0"/>
              <a:t>* La Corte Costituzionale con sentenze del 2008 e del 2015 ha stabilito che, se la patologia insorge dopo i 5 anni dalla cessazione, la domanda può essere presentata entro i 5 anni dalla manifestazione della stessa.</a:t>
            </a:r>
          </a:p>
          <a:p>
            <a:pPr marL="0" indent="0">
              <a:buNone/>
            </a:pPr>
            <a:endParaRPr lang="it-IT" dirty="0"/>
          </a:p>
        </p:txBody>
      </p:sp>
      <p:sp>
        <p:nvSpPr>
          <p:cNvPr id="4" name="Segnaposto numero diapositiva 3"/>
          <p:cNvSpPr>
            <a:spLocks noGrp="1"/>
          </p:cNvSpPr>
          <p:nvPr>
            <p:ph type="sldNum" sz="quarter" idx="12"/>
          </p:nvPr>
        </p:nvSpPr>
        <p:spPr/>
        <p:txBody>
          <a:bodyPr/>
          <a:lstStyle/>
          <a:p>
            <a:fld id="{507FEFA8-9CBB-45B9-95A8-3C179CC91CBA}" type="slidenum">
              <a:rPr lang="en-GB" smtClean="0"/>
              <a:t>8</a:t>
            </a:fld>
            <a:endParaRPr lang="en-GB" dirty="0"/>
          </a:p>
        </p:txBody>
      </p:sp>
    </p:spTree>
    <p:extLst>
      <p:ext uri="{BB962C8B-B14F-4D97-AF65-F5344CB8AC3E}">
        <p14:creationId xmlns:p14="http://schemas.microsoft.com/office/powerpoint/2010/main" val="2904879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BE53239-E3D8-439E-B5A9-68AB97DF6C8B}"/>
              </a:ext>
            </a:extLst>
          </p:cNvPr>
          <p:cNvSpPr>
            <a:spLocks noGrp="1"/>
          </p:cNvSpPr>
          <p:nvPr>
            <p:ph type="title"/>
          </p:nvPr>
        </p:nvSpPr>
        <p:spPr/>
        <p:txBody>
          <a:bodyPr/>
          <a:lstStyle/>
          <a:p>
            <a:pPr algn="ctr"/>
            <a:r>
              <a:rPr lang="en-GB" b="1" dirty="0">
                <a:solidFill>
                  <a:schemeClr val="bg2">
                    <a:lumMod val="50000"/>
                  </a:schemeClr>
                </a:solidFill>
                <a:effectLst>
                  <a:outerShdw blurRad="38100" dist="38100" dir="2700000" algn="tl">
                    <a:srgbClr val="000000">
                      <a:alpha val="43137"/>
                    </a:srgbClr>
                  </a:outerShdw>
                </a:effectLst>
              </a:rPr>
              <a:t>DOMANDA DI PENSIONE DI PRIVILEGIO</a:t>
            </a:r>
          </a:p>
        </p:txBody>
      </p:sp>
      <p:sp>
        <p:nvSpPr>
          <p:cNvPr id="3" name="Segnaposto contenuto 2"/>
          <p:cNvSpPr>
            <a:spLocks noGrp="1"/>
          </p:cNvSpPr>
          <p:nvPr>
            <p:ph idx="1"/>
          </p:nvPr>
        </p:nvSpPr>
        <p:spPr>
          <a:xfrm>
            <a:off x="838200" y="1575230"/>
            <a:ext cx="10515600" cy="798703"/>
          </a:xfrm>
        </p:spPr>
        <p:txBody>
          <a:bodyPr>
            <a:normAutofit/>
          </a:bodyPr>
          <a:lstStyle/>
          <a:p>
            <a:pPr marL="0" indent="0" algn="ctr">
              <a:buNone/>
            </a:pPr>
            <a:r>
              <a:rPr lang="it-IT" dirty="0"/>
              <a:t>Il procedimento è finalizzato al riconoscimento della P.P.O per</a:t>
            </a:r>
          </a:p>
        </p:txBody>
      </p:sp>
      <p:sp>
        <p:nvSpPr>
          <p:cNvPr id="4" name="Segnaposto numero diapositiva 3"/>
          <p:cNvSpPr>
            <a:spLocks noGrp="1"/>
          </p:cNvSpPr>
          <p:nvPr>
            <p:ph type="sldNum" sz="quarter" idx="12"/>
          </p:nvPr>
        </p:nvSpPr>
        <p:spPr/>
        <p:txBody>
          <a:bodyPr/>
          <a:lstStyle/>
          <a:p>
            <a:fld id="{507FEFA8-9CBB-45B9-95A8-3C179CC91CBA}" type="slidenum">
              <a:rPr lang="en-GB" smtClean="0"/>
              <a:t>9</a:t>
            </a:fld>
            <a:endParaRPr lang="en-GB" dirty="0"/>
          </a:p>
        </p:txBody>
      </p:sp>
      <p:sp>
        <p:nvSpPr>
          <p:cNvPr id="6" name="Rettangolo arrotondato 5"/>
          <p:cNvSpPr/>
          <p:nvPr/>
        </p:nvSpPr>
        <p:spPr>
          <a:xfrm>
            <a:off x="987552" y="2560703"/>
            <a:ext cx="3264408" cy="1023335"/>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t-IT" dirty="0"/>
              <a:t>le sole patologie richieste</a:t>
            </a:r>
          </a:p>
        </p:txBody>
      </p:sp>
      <p:sp>
        <p:nvSpPr>
          <p:cNvPr id="8" name="Rettangolo arrotondato 7"/>
          <p:cNvSpPr/>
          <p:nvPr/>
        </p:nvSpPr>
        <p:spPr>
          <a:xfrm>
            <a:off x="4631817" y="4537073"/>
            <a:ext cx="3264408"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t>Se la domanda è generica</a:t>
            </a:r>
          </a:p>
        </p:txBody>
      </p:sp>
      <p:sp>
        <p:nvSpPr>
          <p:cNvPr id="9" name="Rettangolo arrotondato 8"/>
          <p:cNvSpPr/>
          <p:nvPr/>
        </p:nvSpPr>
        <p:spPr>
          <a:xfrm>
            <a:off x="4631817" y="2573177"/>
            <a:ext cx="3264408" cy="105683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it-IT" dirty="0"/>
              <a:t>tutte le patologie per le quali è stato richiesto il riconoscimento della causa di servizio</a:t>
            </a:r>
          </a:p>
        </p:txBody>
      </p:sp>
      <p:sp>
        <p:nvSpPr>
          <p:cNvPr id="10" name="Freccia in giù 9"/>
          <p:cNvSpPr/>
          <p:nvPr/>
        </p:nvSpPr>
        <p:spPr>
          <a:xfrm>
            <a:off x="6273546" y="3813300"/>
            <a:ext cx="320040" cy="566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arrotondato 10"/>
          <p:cNvSpPr/>
          <p:nvPr/>
        </p:nvSpPr>
        <p:spPr>
          <a:xfrm>
            <a:off x="987552" y="4530152"/>
            <a:ext cx="3264408"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t>Se nella domanda di P.P.O. sono indicatele patologie per cui si richiede la prestazione</a:t>
            </a:r>
          </a:p>
        </p:txBody>
      </p:sp>
      <p:sp>
        <p:nvSpPr>
          <p:cNvPr id="12" name="Freccia in giù 11"/>
          <p:cNvSpPr/>
          <p:nvPr/>
        </p:nvSpPr>
        <p:spPr>
          <a:xfrm>
            <a:off x="2555748" y="3813300"/>
            <a:ext cx="320040" cy="566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arrotondato 12"/>
          <p:cNvSpPr/>
          <p:nvPr/>
        </p:nvSpPr>
        <p:spPr>
          <a:xfrm>
            <a:off x="8349996" y="4562983"/>
            <a:ext cx="3264408" cy="114300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t-IT" dirty="0"/>
              <a:t>Nei casi di cessazione per inidoneità</a:t>
            </a:r>
          </a:p>
        </p:txBody>
      </p:sp>
      <p:sp>
        <p:nvSpPr>
          <p:cNvPr id="14" name="Rettangolo arrotondato 13"/>
          <p:cNvSpPr/>
          <p:nvPr/>
        </p:nvSpPr>
        <p:spPr>
          <a:xfrm>
            <a:off x="8359140" y="2540738"/>
            <a:ext cx="3264408" cy="1056831"/>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it-IT" dirty="0"/>
              <a:t>per le patologie già riconosciute dipendenti da causa di servizio</a:t>
            </a:r>
          </a:p>
        </p:txBody>
      </p:sp>
      <p:sp>
        <p:nvSpPr>
          <p:cNvPr id="15" name="Freccia in giù 14"/>
          <p:cNvSpPr/>
          <p:nvPr/>
        </p:nvSpPr>
        <p:spPr>
          <a:xfrm>
            <a:off x="9831324" y="3829250"/>
            <a:ext cx="320040" cy="566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87194301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537</TotalTime>
  <Words>1077</Words>
  <Application>Microsoft Office PowerPoint</Application>
  <PresentationFormat>Widescreen</PresentationFormat>
  <Paragraphs>98</Paragraphs>
  <Slides>13</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13</vt:i4>
      </vt:variant>
    </vt:vector>
  </HeadingPairs>
  <TitlesOfParts>
    <vt:vector size="19" baseType="lpstr">
      <vt:lpstr>Arial</vt:lpstr>
      <vt:lpstr>Calibri</vt:lpstr>
      <vt:lpstr>Calibri Light</vt:lpstr>
      <vt:lpstr>Tahoma</vt:lpstr>
      <vt:lpstr>Wingdings</vt:lpstr>
      <vt:lpstr>Tema di Office</vt:lpstr>
      <vt:lpstr>                 La pensione di privilegio     </vt:lpstr>
      <vt:lpstr>PENSIONE ORDINARIA DI PRIVILEGIO</vt:lpstr>
      <vt:lpstr>BENEFICI PENSIONISTICI</vt:lpstr>
      <vt:lpstr>REQUISITI</vt:lpstr>
      <vt:lpstr>ACCERTAMENTO CLINICO</vt:lpstr>
      <vt:lpstr>ACCERTAMENTO DEL NESSO DI CAUSALITA’</vt:lpstr>
      <vt:lpstr>DOMANDA DI PENSIONE DI PRIVILEGIO</vt:lpstr>
      <vt:lpstr>TERMINI DI PRESENTAZIONE</vt:lpstr>
      <vt:lpstr>DOMANDA DI PENSIONE DI PRIVILEGIO</vt:lpstr>
      <vt:lpstr>Misura della pensione di privilegio   Articolo 67 D.P.R. n. 1092/1073</vt:lpstr>
      <vt:lpstr>MISURA DELLA PRESTAZIONE</vt:lpstr>
      <vt:lpstr>MISURA DELLA PRESTAZIONE: quando un decimo è più favorevole</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Inserire titolo</dc:title>
  <dc:creator>Arianna Poli</dc:creator>
  <cp:lastModifiedBy>Chiara Di chio</cp:lastModifiedBy>
  <cp:revision>64</cp:revision>
  <dcterms:created xsi:type="dcterms:W3CDTF">2020-01-22T08:22:50Z</dcterms:created>
  <dcterms:modified xsi:type="dcterms:W3CDTF">2024-04-08T07:48:20Z</dcterms:modified>
</cp:coreProperties>
</file>