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9" r:id="rId3"/>
    <p:sldId id="260" r:id="rId4"/>
    <p:sldId id="262" r:id="rId5"/>
    <p:sldId id="263" r:id="rId6"/>
    <p:sldId id="269" r:id="rId7"/>
    <p:sldId id="264" r:id="rId8"/>
    <p:sldId id="265" r:id="rId9"/>
    <p:sldId id="270" r:id="rId10"/>
    <p:sldId id="266" r:id="rId11"/>
    <p:sldId id="267" r:id="rId12"/>
    <p:sldId id="272" r:id="rId13"/>
    <p:sldId id="271" r:id="rId14"/>
    <p:sldId id="273" r:id="rId15"/>
    <p:sldId id="274" r:id="rId16"/>
    <p:sldId id="275" r:id="rId17"/>
    <p:sldId id="268" r:id="rId1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5" d="100"/>
          <a:sy n="75" d="100"/>
        </p:scale>
        <p:origin x="874" y="4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4F8AA-DE4D-48E7-9950-2134847BAD72}" type="datetimeFigureOut">
              <a:rPr lang="en-GB" smtClean="0"/>
              <a:pPr/>
              <a:t>08/04/2024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548683-8F21-43E1-A7EB-F4A869CF645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4685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6659DE-BFB0-4503-9193-8C53FBD1B27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3D46B05-FDE7-4E80-BEEE-1AB2EE124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3F6618-55C1-49F8-9BD7-BC190CF82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A0F4E2-0021-4936-B4C6-A77B6EF774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724CC1-73BD-4877-80F1-B89BAC3585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187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9A738-FA6E-4A55-BC67-F9E1EB525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2D44D4-8090-46BF-8786-7BC91769C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6CC9E6-B355-453B-8FD1-483025F090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810827-2327-4634-A115-B6F0F0AAD4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196030-856B-438F-B1BE-92D3F18CEE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930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E839525-77B6-41B0-8C7B-99808ADC65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371E10-FDAE-48CE-9290-863F3DEBCB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4EFA09-7F08-488D-8270-FED8FEB80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AFEE94-1376-48A4-90A9-30A549A88F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A954D9-0CCE-4AAF-82CC-7485CE98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2614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94081C-E92F-4534-8882-ABD30C595F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EA9DD0-C99A-43C7-93A9-867C5A1438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AB914F-387C-45C6-A3A2-7F6881DFD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F36FED-CC77-439F-B457-98B39F3776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F5CED7-627C-4A68-94A0-067A604B6F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698501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C1BAF4-6FFC-46B0-8AF0-4E5C02A0BD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08B2A-6EB8-41BF-8503-B580C0DAC0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AC4CB6-4CF3-4B5A-A05C-84781805DA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8AACB9-71B7-40C1-9260-74C411054D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F8D30D-9E7F-4193-BDDD-5FAB4D695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861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7A9AB-3514-49B4-9EE2-7DD080E9DB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94B277-25AF-44A8-B9F9-4114ABA23F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99DEA3-E942-46E9-9998-5E5C4D27E2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992C8F-8F59-4B67-8470-4DDE83D84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B4BFD9-DFFF-4746-BB59-5FF3B4489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FC92BF-8C10-4525-A4CC-6EA8593DA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37775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8BC13-8EF4-4081-B573-376B019285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B49D1-70CA-4541-BE09-77D374591F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C608BA-6C29-48DB-8491-B50536B24B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78C157-C85E-4A35-A002-202DA57E5D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9914D18-930A-4E19-A883-2B8A5E48D5F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7BB4EC-2994-4308-ABAC-6689942BF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7C9959-31DA-4A01-AD25-8F722CE2D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1423372-0C02-4D4F-B346-D25586475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59772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0284B-EC38-4BFE-A221-6EBB23594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4963D36-6D13-43D4-AAC2-BF9448795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FF1B86-BC02-4E4D-A695-D78CB50B4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034968-1351-40C6-A4A6-CD9081606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864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E61628A-33FE-4ADC-A3B8-ACB0194BC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719233-40D5-4FFD-8E8D-4E769E667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8E4921-FD2E-46BD-9016-6F8ED5C3D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9786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77A84-CE44-4CE9-92A6-BE70D8BF9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300D2B-6AC6-45B9-99CD-A3D729138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7EC615-A246-4687-8867-154CE76344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063AC1-E53C-4B47-B977-F8F5D8B176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B44240-D4AD-43C1-A3AD-010B3573E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95C9144-9597-4512-89A6-00FAB817EC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2897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367A96-53D5-4E3E-8347-24901EB800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47992D0-CC8A-4253-9A29-C68389671F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3C189F1-23FA-4AF4-AE86-F0AF40FB6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4337DE-A8FA-4221-84E9-B89F0886BA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852F55-8C4A-46D4-B196-94F4F6D0F3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234915-B966-494F-9BA4-4D0234BBD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515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13F2BF9-D0D6-4E0E-873F-F7E588715E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9FA881-C526-46F1-BA63-4811FF7212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6969B7-3A45-4E1B-98A8-4541C758938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22/02/2020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5FCC5F-3A5D-4DAA-9C86-48419C48D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3A22A2-65C6-45A8-A2CB-1DEAE514C1E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7FEFA8-9CBB-45B9-95A8-3C179CC91CBA}" type="slidenum">
              <a:rPr lang="en-GB" smtClean="0"/>
              <a:pPr/>
              <a:t>‹N›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7283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nps.it/nuovoportaleinps/default.aspx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F4CE-D35F-41C5-82A7-6E7A97377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1830" y="846161"/>
            <a:ext cx="9248340" cy="3854301"/>
          </a:xfrm>
        </p:spPr>
        <p:txBody>
          <a:bodyPr>
            <a:normAutofit fontScale="90000"/>
          </a:bodyPr>
          <a:lstStyle/>
          <a:p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La liquidazione pensione, </a:t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l’aliquota di rendimento </a:t>
            </a:r>
            <a:br>
              <a:rPr lang="en-GB" b="1" dirty="0">
                <a:solidFill>
                  <a:schemeClr val="bg1"/>
                </a:solidFill>
              </a:rPr>
            </a:br>
            <a:r>
              <a:rPr lang="en-GB" b="1" dirty="0">
                <a:solidFill>
                  <a:schemeClr val="bg1"/>
                </a:solidFill>
              </a:rPr>
              <a:t>di cui all’art. 54 DPR </a:t>
            </a:r>
            <a:r>
              <a:rPr lang="it-IT" b="1" dirty="0">
                <a:solidFill>
                  <a:schemeClr val="bg1"/>
                </a:solidFill>
              </a:rPr>
              <a:t> 1092/73 e le tensioni della Corte dei Conti </a:t>
            </a:r>
            <a:br>
              <a:rPr lang="it-IT" b="1" dirty="0">
                <a:solidFill>
                  <a:schemeClr val="bg1"/>
                </a:solidFill>
              </a:rPr>
            </a:br>
            <a:endParaRPr lang="en-GB" sz="600" b="1" i="1" dirty="0">
              <a:solidFill>
                <a:schemeClr val="bg1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859C3BE-D7AD-4A7F-9E8B-F92232524AC1}"/>
              </a:ext>
            </a:extLst>
          </p:cNvPr>
          <p:cNvSpPr txBox="1"/>
          <p:nvPr/>
        </p:nvSpPr>
        <p:spPr>
          <a:xfrm>
            <a:off x="4844316" y="6339854"/>
            <a:ext cx="721353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i="1" dirty="0">
                <a:solidFill>
                  <a:schemeClr val="bg1"/>
                </a:solidFill>
                <a:latin typeface="+mj-lt"/>
              </a:rPr>
              <a:t>Tavolo formativo </a:t>
            </a:r>
            <a:r>
              <a:rPr lang="en-GB" sz="1400" b="1" i="1" dirty="0" err="1">
                <a:solidFill>
                  <a:schemeClr val="bg1"/>
                </a:solidFill>
                <a:latin typeface="+mj-lt"/>
              </a:rPr>
              <a:t>trattamenti</a:t>
            </a:r>
            <a:r>
              <a:rPr lang="en-GB" sz="1400" b="1" i="1" dirty="0">
                <a:solidFill>
                  <a:schemeClr val="bg1"/>
                </a:solidFill>
                <a:latin typeface="+mj-lt"/>
              </a:rPr>
              <a:t> </a:t>
            </a:r>
            <a:r>
              <a:rPr lang="en-GB" sz="1400" b="1" i="1" dirty="0" err="1">
                <a:solidFill>
                  <a:schemeClr val="bg1"/>
                </a:solidFill>
                <a:latin typeface="+mj-lt"/>
              </a:rPr>
              <a:t>pensionistici</a:t>
            </a:r>
            <a:endParaRPr lang="en-GB" sz="14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8" name="Picture 4" descr="Risultati immagini per logo inps bianco">
            <a:extLst>
              <a:ext uri="{FF2B5EF4-FFF2-40B4-BE49-F238E27FC236}">
                <a16:creationId xmlns:a16="http://schemas.microsoft.com/office/drawing/2014/main" id="{DC521FA7-47B8-4F99-90D2-69E92BAB6B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37" y="5288594"/>
            <a:ext cx="1128767" cy="120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368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" accel="100000" fill="hold">
                                          <p:stCondLst>
                                            <p:cond delay="1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52B6E79B-89D5-4FF7-AC99-E20D4AC60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93894" y="590843"/>
            <a:ext cx="11422967" cy="510034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en-GB" dirty="0"/>
          </a:p>
          <a:p>
            <a:pPr algn="just">
              <a:buFont typeface="Wingdings" pitchFamily="2" charset="2"/>
              <a:buChar char="Ø"/>
            </a:pPr>
            <a:r>
              <a:rPr lang="en-GB" b="1" dirty="0"/>
              <a:t>L’ art. 54 del D.P.R. 1092/73 non può essere applicato alla parte contributiva della pensione che segue regole di calcolo diverse </a:t>
            </a:r>
            <a:r>
              <a:rPr lang="en-GB" dirty="0"/>
              <a:t>che prescindono dalle aliquote , ma si basano su un montante contributivo accantonato nel corso degli anni e  rivalutato......</a:t>
            </a:r>
          </a:p>
          <a:p>
            <a:pPr algn="just">
              <a:buFont typeface="Wingdings" pitchFamily="2" charset="2"/>
              <a:buChar char="Ø"/>
            </a:pPr>
            <a:endParaRPr lang="en-GB" dirty="0"/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Come abbiamo visto le riforme fatte sono volte a pagare pensioni interamente contributive , quindi quando queste riforme andranno  “a  regime “ l’ art. 54 diventerà inapplicabile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97C6B97-8149-496F-8BB4-BE3B340DB76B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8FC175FD-80B4-4B0D-9F31-75CF9E92AB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2338A977-2A8F-4748-874E-C13A2C44B27C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9970646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Bisogna anche distinguere i vari corpi militari che sono interessati dalla norma , in particolare: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625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en-GB" dirty="0"/>
              <a:t>La Polizia di Stato corpo di polizia ad ordinamento civile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La Polizia Penitenziaria corpo di polizia ad ordinamento civile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Esercito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Marina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Aereonautica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Guardia di Finanza 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Arma dei Carabinieri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37D1E9-DE99-4EFF-8AA9-44E9EE6F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238"/>
          </a:xfrm>
        </p:spPr>
        <p:txBody>
          <a:bodyPr>
            <a:normAutofit/>
          </a:bodyPr>
          <a:lstStyle/>
          <a:p>
            <a:r>
              <a:rPr lang="en-GB" sz="3600" b="1" dirty="0">
                <a:solidFill>
                  <a:srgbClr val="FF0000"/>
                </a:solidFill>
              </a:rPr>
              <a:t>l’ art.54 indica espressamente “il personale militare....”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8635"/>
            <a:ext cx="10515600" cy="4313246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GB" dirty="0"/>
              <a:t>Riassumendo:</a:t>
            </a:r>
          </a:p>
          <a:p>
            <a:pPr>
              <a:buFont typeface="Wingdings" pitchFamily="2" charset="2"/>
              <a:buChar char="Ø"/>
            </a:pPr>
            <a:r>
              <a:rPr lang="en-GB" dirty="0"/>
              <a:t>Bisogna far parte di un corpo “militare”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Il periodo interessato riguarda il periodo retributivo della pensione , in particolare il servizio che va dall’ assunzione al 31/12/1995 </a:t>
            </a:r>
          </a:p>
          <a:p>
            <a:pPr algn="just">
              <a:buNone/>
            </a:pPr>
            <a:r>
              <a:rPr lang="en-GB" dirty="0"/>
              <a:t>Si possono verificare due casi: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Contribuzione al 31/12/1995 18 anni o maggiore , la pensione è calcolata con un sistema “misto 2012” retributiva + contributiva dal 01/01/2012, non c’è problema di calcolo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Contribuzione al 31/12/1995 minore dei 18 anni la pensione è calcolata con un sistema “misto 2012” retributiva + contributiva dal 01/01/1996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37D1E9-DE99-4EFF-8AA9-44E9EE6F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Quindi 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95015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en-GB" dirty="0"/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Bisogna appartenere ad un corpo “militare “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Avere un’ anzianità di servizio (parte retributiva) compresa fra i 15 e i 20 anni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La pensione deve essere calcolata con un sistema misto (parte retributiva + contributiva dal 01/01/1996	</a:t>
            </a:r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37D1E9-DE99-4EFF-8AA9-44E9EE6F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13</a:t>
            </a:fld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2207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23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Per gli arruolati nella P.S. e P.P.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6255"/>
          </a:xfrm>
        </p:spPr>
        <p:txBody>
          <a:bodyPr/>
          <a:lstStyle/>
          <a:p>
            <a:pPr algn="just">
              <a:buNone/>
            </a:pPr>
            <a:r>
              <a:rPr lang="en-GB" dirty="0"/>
              <a:t>	Bisogna distinguere due casi</a:t>
            </a:r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Arruolati prima della “smilitarizzazione”</a:t>
            </a:r>
          </a:p>
          <a:p>
            <a:pPr algn="just">
              <a:buNone/>
            </a:pPr>
            <a:endParaRPr lang="en-GB" dirty="0"/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Arruolati dopo la “smilitarizzazione” , seguono le regole dei civili in quanto fanno parte dei corpi di polizia ad ordinamento civile </a:t>
            </a:r>
          </a:p>
          <a:p>
            <a:pPr algn="just">
              <a:buNone/>
            </a:pPr>
            <a:endParaRPr lang="en-GB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37D1E9-DE99-4EFF-8AA9-44E9EE6F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23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Per tutti gli altri......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09"/>
            <a:ext cx="10515600" cy="421477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n-GB" dirty="0"/>
              <a:t>	</a:t>
            </a:r>
          </a:p>
          <a:p>
            <a:pPr algn="just">
              <a:buNone/>
            </a:pPr>
            <a:r>
              <a:rPr lang="en-GB" dirty="0"/>
              <a:t>	L’ INPS da ancora una volta un’ interpretazione più restrittiva della norma ...... </a:t>
            </a:r>
            <a:r>
              <a:rPr lang="it-IT" dirty="0">
                <a:latin typeface="Angsana New" pitchFamily="18" charset="-34"/>
                <a:cs typeface="Angsana New" pitchFamily="18" charset="-34"/>
              </a:rPr>
              <a:t>La pensione spettante al militare che abbia maturato almeno quindici anni e non più di venti anni di servizio utile è pari al 44 per cento della base pensionabile</a:t>
            </a:r>
            <a:r>
              <a:rPr lang="it-IT" dirty="0"/>
              <a:t>…..l’ articolo specifica chiaramente che per avere diritto al 44% della base pensionabile bisogna avere necessariamente avere dai 15 ai 20 anni di contributi </a:t>
            </a:r>
          </a:p>
          <a:p>
            <a:pPr algn="just">
              <a:buNone/>
            </a:pPr>
            <a:r>
              <a:rPr lang="it-IT" dirty="0"/>
              <a:t>	Anche le Amministrazioni hanno provveduto secondo il metodo di calcolo applicato dall’ INPS sottoponendo questi sistema al controllo della Ragioneria dello  Stato e a quello di leggittimità della Corte dei Conti i quali non hanno fatto rilievi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37D1E9-DE99-4EFF-8AA9-44E9EE6F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57238"/>
          </a:xfrm>
        </p:spPr>
        <p:txBody>
          <a:bodyPr/>
          <a:lstStyle/>
          <a:p>
            <a:r>
              <a:rPr lang="en-GB" b="1" dirty="0">
                <a:solidFill>
                  <a:srgbClr val="FF0000"/>
                </a:solidFill>
              </a:rPr>
              <a:t>Concludendo .....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09"/>
            <a:ext cx="10515600" cy="4214772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endParaRPr lang="en-GB" dirty="0"/>
          </a:p>
          <a:p>
            <a:pPr algn="just">
              <a:buNone/>
            </a:pPr>
            <a:r>
              <a:rPr lang="en-GB" dirty="0"/>
              <a:t>	Interpretazione da parte dell’ INPS :</a:t>
            </a:r>
          </a:p>
          <a:p>
            <a:pPr algn="just">
              <a:buNone/>
            </a:pPr>
            <a:endParaRPr lang="en-GB" dirty="0"/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L’ art.54 viene riconosciuto ai militari che hanno maturato all’ atto della cessazione tra i 15 e i 20 anni nel sistema retributivo (norma di salvaguardia )</a:t>
            </a:r>
          </a:p>
          <a:p>
            <a:pPr algn="just">
              <a:buNone/>
            </a:pPr>
            <a:endParaRPr lang="en-GB" dirty="0"/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Devono , all’ atto di cessazione, avere un periodo minimo compreso tra i 15 e i 20 anni, sempre nel sistema retributivo.</a:t>
            </a:r>
          </a:p>
          <a:p>
            <a:pPr algn="just">
              <a:buNone/>
            </a:pPr>
            <a:endParaRPr lang="en-GB" dirty="0"/>
          </a:p>
          <a:p>
            <a:pPr algn="just">
              <a:buFont typeface="Wingdings" pitchFamily="2" charset="2"/>
              <a:buChar char="Ø"/>
            </a:pPr>
            <a:r>
              <a:rPr lang="en-GB" dirty="0"/>
              <a:t>Appartenere al personale militare</a:t>
            </a:r>
          </a:p>
          <a:p>
            <a:pPr algn="just">
              <a:buNone/>
            </a:pPr>
            <a:r>
              <a:rPr lang="en-GB" dirty="0"/>
              <a:t>	</a:t>
            </a:r>
            <a:endParaRPr lang="it-IT" dirty="0"/>
          </a:p>
          <a:p>
            <a:pPr algn="just">
              <a:buNone/>
            </a:pPr>
            <a:r>
              <a:rPr lang="it-IT" dirty="0"/>
              <a:t>	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21FA029-E42A-4C0F-BD11-CDFD82EFBA63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Picture 2" descr="Immagine correlata">
            <a:extLst>
              <a:ext uri="{FF2B5EF4-FFF2-40B4-BE49-F238E27FC236}">
                <a16:creationId xmlns:a16="http://schemas.microsoft.com/office/drawing/2014/main" id="{2FA3496A-8438-4E78-8917-2F4EA88E00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36BE3DCC-DB42-40C6-9955-4AD3C10F1485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437D1E9-DE99-4EFF-8AA9-44E9EE6FB0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768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6F4CE-D35F-41C5-82A7-6E7A973772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-1" y="1376745"/>
            <a:ext cx="12191999" cy="1609244"/>
          </a:xfrm>
        </p:spPr>
        <p:txBody>
          <a:bodyPr/>
          <a:lstStyle/>
          <a:p>
            <a:r>
              <a:rPr lang="en-GB" b="1" dirty="0">
                <a:solidFill>
                  <a:schemeClr val="bg1"/>
                </a:solidFill>
              </a:rPr>
              <a:t>Grazie mille per l’attenzione.</a:t>
            </a:r>
          </a:p>
        </p:txBody>
      </p:sp>
      <p:pic>
        <p:nvPicPr>
          <p:cNvPr id="1028" name="Picture 4" descr="Risultati immagini per logo inps bianco">
            <a:extLst>
              <a:ext uri="{FF2B5EF4-FFF2-40B4-BE49-F238E27FC236}">
                <a16:creationId xmlns:a16="http://schemas.microsoft.com/office/drawing/2014/main" id="{7C25889F-8B2C-4BD3-BF2E-57B9500546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837" y="5288594"/>
            <a:ext cx="1128767" cy="120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768185E3-015E-4635-B4FC-DCBD60F0DC47}"/>
              </a:ext>
            </a:extLst>
          </p:cNvPr>
          <p:cNvSpPr txBox="1">
            <a:spLocks/>
          </p:cNvSpPr>
          <p:nvPr/>
        </p:nvSpPr>
        <p:spPr>
          <a:xfrm>
            <a:off x="0" y="4551450"/>
            <a:ext cx="12192000" cy="6267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200" dirty="0">
                <a:solidFill>
                  <a:schemeClr val="bg1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www.inps.it</a:t>
            </a:r>
            <a:endParaRPr lang="en-GB" sz="32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1159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15035"/>
          </a:xfrm>
        </p:spPr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Riferimenti normativi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2268" y="1361391"/>
            <a:ext cx="10515600" cy="4195347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GB" sz="2300" b="1" dirty="0"/>
              <a:t>D.P.R. 1092/73 </a:t>
            </a:r>
          </a:p>
          <a:p>
            <a:pPr lvl="1">
              <a:buNone/>
            </a:pPr>
            <a:r>
              <a:rPr lang="it-IT" sz="2300" dirty="0"/>
              <a:t>Norme sul trattamento di quiescenza dei dipendenti civili e militari dello Stato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300" b="1" dirty="0"/>
              <a:t>Art. 17 c. 1 Legge 724/94</a:t>
            </a:r>
          </a:p>
          <a:p>
            <a:pPr lvl="1">
              <a:buNone/>
            </a:pPr>
            <a:r>
              <a:rPr lang="en-GB" sz="2300" dirty="0"/>
              <a:t> </a:t>
            </a:r>
            <a:r>
              <a:rPr lang="it-IT" sz="2300" dirty="0"/>
              <a:t>Misure di razionalizzazione della finanza pubblica.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300" b="1" dirty="0"/>
              <a:t>Legge 335/95 </a:t>
            </a:r>
          </a:p>
          <a:p>
            <a:pPr lvl="1">
              <a:buNone/>
            </a:pPr>
            <a:r>
              <a:rPr lang="it-IT" sz="2300" dirty="0"/>
              <a:t>Riforma del sistema pensionistico obbligatorio e complementare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300" b="1" dirty="0"/>
              <a:t>Art. 59 c. 1 Legge 449/97 </a:t>
            </a:r>
          </a:p>
          <a:p>
            <a:pPr lvl="1">
              <a:buNone/>
            </a:pPr>
            <a:r>
              <a:rPr lang="it-IT" sz="2300" dirty="0"/>
              <a:t>Misure di razionalizzazione della finanza pubblica</a:t>
            </a:r>
            <a:endParaRPr lang="en-GB" sz="23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300" b="1" dirty="0"/>
              <a:t>D.L.gs 195/97 </a:t>
            </a:r>
          </a:p>
          <a:p>
            <a:pPr lvl="1">
              <a:buNone/>
            </a:pPr>
            <a:r>
              <a:rPr lang="it-IT" sz="2300" dirty="0"/>
              <a:t>Armonizzazione al regime previdenziale generale dei trattamenti pensionistici </a:t>
            </a:r>
            <a:endParaRPr lang="en-GB" sz="2300" dirty="0"/>
          </a:p>
          <a:p>
            <a:pPr>
              <a:buNone/>
            </a:pPr>
            <a:endParaRPr lang="en-GB" sz="23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E6DD2E9-18C0-4C0D-AF34-9B20581443A8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A0EDD21A-7C1B-46D1-8394-D3CD517D46F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8DB20F87-04C5-45BE-9511-EB92AEC63B6D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9DC2DD7-2CDE-424F-A8C1-3413AE8EE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7020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FBF8B9EF-27FD-437B-B89D-D16C4DBD32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-1" y="416493"/>
            <a:ext cx="12113229" cy="5939855"/>
          </a:xfrm>
        </p:spPr>
        <p:txBody>
          <a:bodyPr>
            <a:normAutofit/>
          </a:bodyPr>
          <a:lstStyle/>
          <a:p>
            <a:endParaRPr lang="it-IT" sz="3600" dirty="0"/>
          </a:p>
          <a:p>
            <a:pPr algn="ctr">
              <a:buNone/>
            </a:pPr>
            <a:r>
              <a:rPr lang="it-IT" sz="4000" b="1" dirty="0">
                <a:solidFill>
                  <a:srgbClr val="FF0000"/>
                </a:solidFill>
              </a:rPr>
              <a:t>D.P.R. 1092/73 ART 54. Misura del trattamento normale</a:t>
            </a:r>
          </a:p>
          <a:p>
            <a:pPr algn="just"/>
            <a:r>
              <a:rPr lang="it-IT" sz="3600" dirty="0"/>
              <a:t>La pensione spettante al militare che abbia maturato almeno quindici anni e non più di venti anni di servizio utile è pari al 44 per cento della base pensionabile, salvo</a:t>
            </a:r>
            <a:br>
              <a:rPr lang="it-IT" sz="3600" dirty="0"/>
            </a:br>
            <a:r>
              <a:rPr lang="it-IT" sz="3600" dirty="0"/>
              <a:t>quanto disposto nel penultimo comma del presente articolo.</a:t>
            </a:r>
          </a:p>
          <a:p>
            <a:pPr algn="just"/>
            <a:r>
              <a:rPr lang="it-IT" sz="3600" dirty="0"/>
              <a:t>La percentuale di cui sopra è aumentata di 1.80 per cento ogni anno di servizio utile oltre il ventesimo.</a:t>
            </a:r>
          </a:p>
          <a:p>
            <a:pPr marL="0" indent="0">
              <a:buNone/>
            </a:pPr>
            <a:endParaRPr lang="it-IT" sz="1200" dirty="0"/>
          </a:p>
          <a:p>
            <a:pPr>
              <a:buFont typeface="Wingdings" panose="05000000000000000000" pitchFamily="2" charset="2"/>
              <a:buChar char="Ø"/>
            </a:pPr>
            <a:endParaRPr lang="en-GB" sz="12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D50998B-2B8C-460C-A7E2-68395CDE86FF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1622159A-5263-4756-8AED-615D0A4AAF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7180B117-BB36-4FC5-9CEE-CEBFE50FECB0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917141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Interpretazione della norma da parte dell’ INPS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6255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b="1" dirty="0"/>
          </a:p>
          <a:p>
            <a:pPr algn="just">
              <a:buNone/>
            </a:pPr>
            <a:r>
              <a:rPr lang="en-GB" sz="2400" b="1" dirty="0"/>
              <a:t>	L’ art. 54 del D.P.R. 1092/73 </a:t>
            </a:r>
            <a:r>
              <a:rPr lang="en-GB" sz="2400" dirty="0"/>
              <a:t>, secondo quanto più volte chiarito dalla Direzione Centrale competente, </a:t>
            </a:r>
            <a:r>
              <a:rPr lang="en-GB" sz="2400" b="1" u="sng" dirty="0"/>
              <a:t>non può essere applicata </a:t>
            </a:r>
            <a:r>
              <a:rPr lang="en-GB" sz="2400" dirty="0"/>
              <a:t>per il calcolo della quota a) di pensione in quanto essa , in un sistema all’ epoca interamente retributivo, costituiva norma di salvaguardia, volta ad evitare pensioni troppo basse, riservata esclusivamente ai militari che all’ atto della cessazione dal servizio potevano vantare tra i </a:t>
            </a:r>
            <a:r>
              <a:rPr lang="en-GB" sz="2400" b="1" dirty="0"/>
              <a:t>15 e i 20 anni di servizio </a:t>
            </a:r>
            <a:r>
              <a:rPr lang="en-GB" sz="2400" dirty="0"/>
              <a:t>, comunque sufficienti a conseguire il diritto alla pensione normale ex art. 52 del D.P.R. 1092/73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0AA4A76-95C2-4BC1-A948-00EC148AD71B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494EA771-E561-4C99-A55E-AC3F29E112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3A447B72-2249-4E5B-9478-DA479AE9FD26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B368D66-A9D6-4940-9DD3-A1812826AE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7298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>
                <a:solidFill>
                  <a:srgbClr val="FF0000"/>
                </a:solidFill>
              </a:rPr>
              <a:t>Art. 52  d.p.r. 1092/73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4132" y="1488001"/>
            <a:ext cx="10515600" cy="4336024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endParaRPr lang="it-IT" sz="4200" dirty="0"/>
          </a:p>
          <a:p>
            <a:pPr algn="just"/>
            <a:r>
              <a:rPr lang="it-IT" sz="5800" dirty="0"/>
              <a:t>L'ufficiale, il sottufficiale e il militare di truppa che cessano dal servizio permanente o continuativo hanno diritto alla pensione normale se hanno raggiunto una anzianità</a:t>
            </a:r>
            <a:br>
              <a:rPr lang="it-IT" sz="5800" dirty="0"/>
            </a:br>
            <a:r>
              <a:rPr lang="it-IT" sz="5800" dirty="0"/>
              <a:t>di almeno quindici anni di servizio utile, di cui dodici di servizio effettivo.</a:t>
            </a:r>
          </a:p>
          <a:p>
            <a:pPr algn="just"/>
            <a:r>
              <a:rPr lang="it-IT" sz="5800" dirty="0"/>
              <a:t>Nel caso di cessazione dal servizio permanente o continuativo per raggiunti limiti di età il militare consegue la pensione normale anche se ha un'anzianità inferiore a</a:t>
            </a:r>
            <a:br>
              <a:rPr lang="it-IT" sz="5800" dirty="0"/>
            </a:br>
            <a:r>
              <a:rPr lang="it-IT" sz="5800" dirty="0"/>
              <a:t>quella indicata nel comma precedente.</a:t>
            </a:r>
          </a:p>
          <a:p>
            <a:pPr algn="just"/>
            <a:r>
              <a:rPr lang="it-IT" sz="5800" dirty="0"/>
              <a:t>L'ufficiale, il sottufficiale e il militare di truppa che cessano dal servizio permanente o continuativo a domanda, per decadenza o per perdita del grado hanno diritto</a:t>
            </a:r>
            <a:br>
              <a:rPr lang="it-IT" sz="5800" dirty="0"/>
            </a:br>
            <a:r>
              <a:rPr lang="it-IT" sz="5800" dirty="0"/>
              <a:t>alla pensione normale se hanno compiuto almeno venti anni di servizio effettivo.</a:t>
            </a:r>
          </a:p>
          <a:p>
            <a:pPr algn="just"/>
            <a:r>
              <a:rPr lang="it-IT" sz="5800" dirty="0"/>
              <a:t>Per i militari non appartenenti al servizio permanente o continuativo è necessaria, ai fini del diritto alla pensione normale, una anzianità di almeno venti anni di servizio</a:t>
            </a:r>
            <a:br>
              <a:rPr lang="it-IT" sz="5800" dirty="0"/>
            </a:br>
            <a:r>
              <a:rPr lang="it-IT" sz="5800" dirty="0"/>
              <a:t>effettivo.</a:t>
            </a:r>
          </a:p>
          <a:p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09214E-3487-4823-B529-698E352B1249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E85B563B-D671-4D30-8113-AA47625FD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B8C263F-059E-4A67-A111-EDD3D40D3394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57FCF9-58C3-439D-8AA5-EFB85ED45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40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770" decel="100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7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7" dur="770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1" dur="77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8" dur="770" decel="100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0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2" dur="77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53239-E3D8-439E-B5A9-68AB97DF6C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sz="4000" dirty="0"/>
              <a:t>IN PRATICA </a:t>
            </a:r>
            <a:r>
              <a:rPr lang="en-GB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866255"/>
          </a:xfrm>
        </p:spPr>
        <p:txBody>
          <a:bodyPr>
            <a:normAutofit/>
          </a:bodyPr>
          <a:lstStyle/>
          <a:p>
            <a:pPr>
              <a:buNone/>
            </a:pPr>
            <a:endParaRPr lang="it-IT" dirty="0"/>
          </a:p>
          <a:p>
            <a:pPr>
              <a:buNone/>
            </a:pPr>
            <a:r>
              <a:rPr lang="it-IT" dirty="0"/>
              <a:t>L’ INPS dà un’ interpretazione più “restrittiva” della norma , nel senso</a:t>
            </a:r>
          </a:p>
          <a:p>
            <a:pPr>
              <a:buNone/>
            </a:pPr>
            <a:r>
              <a:rPr lang="it-IT" dirty="0"/>
              <a:t>che </a:t>
            </a:r>
            <a:r>
              <a:rPr lang="it-IT" b="1" dirty="0"/>
              <a:t>i beneficiari vengono individuati in quel personale che cessa dal</a:t>
            </a:r>
          </a:p>
          <a:p>
            <a:pPr>
              <a:buNone/>
            </a:pPr>
            <a:r>
              <a:rPr lang="it-IT" b="1" dirty="0"/>
              <a:t>servizio con un’ anzianità compresa tra i quindici e i venti anni e il</a:t>
            </a:r>
          </a:p>
          <a:p>
            <a:pPr>
              <a:buNone/>
            </a:pPr>
            <a:r>
              <a:rPr lang="it-IT" b="1" dirty="0"/>
              <a:t>periodo da considerare è interamente retributivo</a:t>
            </a:r>
            <a:r>
              <a:rPr lang="it-IT" dirty="0"/>
              <a:t>.</a:t>
            </a:r>
          </a:p>
          <a:p>
            <a:pPr>
              <a:buNone/>
            </a:pPr>
            <a:endParaRPr lang="it-IT" dirty="0"/>
          </a:p>
          <a:p>
            <a:pPr>
              <a:buNone/>
            </a:pPr>
            <a:endParaRPr lang="it-IT" dirty="0"/>
          </a:p>
          <a:p>
            <a:endParaRPr lang="en-GB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7109214E-3487-4823-B529-698E352B1249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E85B563B-D671-4D30-8113-AA47625FDBA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9B8C263F-059E-4A67-A111-EDD3D40D3394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57FCF9-58C3-439D-8AA5-EFB85ED45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6404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8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1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CC5DD43-B8DC-4D7B-BFEF-59E3895C4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618978" y="478303"/>
            <a:ext cx="11282290" cy="5212886"/>
          </a:xfrm>
        </p:spPr>
        <p:txBody>
          <a:bodyPr/>
          <a:lstStyle/>
          <a:p>
            <a:pPr>
              <a:buNone/>
            </a:pPr>
            <a:endParaRPr lang="en-GB" dirty="0"/>
          </a:p>
          <a:p>
            <a:pPr algn="ctr">
              <a:buNone/>
            </a:pPr>
            <a:r>
              <a:rPr lang="en-GB" sz="4400" b="1" dirty="0">
                <a:solidFill>
                  <a:srgbClr val="FF0000"/>
                </a:solidFill>
              </a:rPr>
              <a:t>Riassumendo</a:t>
            </a:r>
          </a:p>
          <a:p>
            <a:pPr algn="ctr">
              <a:buNone/>
            </a:pPr>
            <a:endParaRPr lang="en-GB" dirty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Ø"/>
            </a:pPr>
            <a:r>
              <a:rPr lang="en-GB" b="1" dirty="0"/>
              <a:t>L’ art. 54 andrebbe applicato per pensioni con un anzianità contributiva </a:t>
            </a:r>
            <a:r>
              <a:rPr lang="en-GB" dirty="0"/>
              <a:t>alla cessazione compresa </a:t>
            </a:r>
            <a:r>
              <a:rPr lang="en-GB" b="1" dirty="0"/>
              <a:t>tra i quindici e i venti anni </a:t>
            </a:r>
            <a:r>
              <a:rPr lang="en-GB" dirty="0"/>
              <a:t>e la pensione deve essere </a:t>
            </a:r>
            <a:r>
              <a:rPr lang="en-GB" b="1" dirty="0"/>
              <a:t>calcolata con il sistema retributivo</a:t>
            </a:r>
            <a:r>
              <a:rPr lang="en-GB" dirty="0"/>
              <a:t>.</a:t>
            </a:r>
          </a:p>
          <a:p>
            <a:pPr>
              <a:buFont typeface="Wingdings" pitchFamily="2" charset="2"/>
              <a:buChar char="Ø"/>
            </a:pPr>
            <a:endParaRPr lang="en-GB" dirty="0"/>
          </a:p>
          <a:p>
            <a:pPr>
              <a:buFont typeface="Wingdings" pitchFamily="2" charset="2"/>
              <a:buChar char="Ø"/>
            </a:pPr>
            <a:r>
              <a:rPr lang="en-GB" dirty="0"/>
              <a:t>Nel corso degli anni il calcolo  delle pensioni è cambiato , per effetto delle varie riforme che si sono susseguite 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573AE1D-27EE-4E61-AF3C-5990A2B6AA06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CC536463-27BE-47DD-B5B7-4CF2423AB2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DA5BDF8-C641-464B-8525-A75ACD415221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1563857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ACB340-2CB1-41F7-9439-FCCAE0EC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4517" y="864760"/>
            <a:ext cx="11422966" cy="512848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dirty="0"/>
          </a:p>
          <a:p>
            <a:pPr algn="ctr">
              <a:buNone/>
            </a:pPr>
            <a:r>
              <a:rPr lang="en-GB" sz="4800" dirty="0"/>
              <a:t>	Si è passati da</a:t>
            </a:r>
          </a:p>
          <a:p>
            <a:pPr algn="ctr">
              <a:buNone/>
            </a:pPr>
            <a:endParaRPr lang="en-GB" sz="2400" dirty="0"/>
          </a:p>
          <a:p>
            <a:pPr algn="just">
              <a:buFont typeface="Wingdings" pitchFamily="2" charset="2"/>
              <a:buChar char="Ø"/>
            </a:pPr>
            <a:r>
              <a:rPr lang="en-GB" sz="2600" b="1" dirty="0"/>
              <a:t>Pensioni retributive  </a:t>
            </a:r>
            <a:r>
              <a:rPr lang="en-GB" sz="2600" dirty="0"/>
              <a:t>a </a:t>
            </a:r>
            <a:r>
              <a:rPr lang="en-GB" sz="2600" b="1" dirty="0"/>
              <a:t>pensioni  calcolate con  un  “sistema misto”</a:t>
            </a:r>
            <a:r>
              <a:rPr lang="en-GB" sz="2600" dirty="0"/>
              <a:t> (legge 335/95)</a:t>
            </a:r>
          </a:p>
          <a:p>
            <a:pPr lvl="1" algn="just">
              <a:buNone/>
            </a:pPr>
            <a:r>
              <a:rPr lang="en-GB" sz="2000" dirty="0"/>
              <a:t>	</a:t>
            </a:r>
            <a:r>
              <a:rPr lang="en-GB" sz="2600" dirty="0"/>
              <a:t>In particolare la legge 335/95 ha introdotto il sistema di calcolo contributivo </a:t>
            </a:r>
            <a:r>
              <a:rPr lang="en-GB" sz="2600" b="1" dirty="0"/>
              <a:t>per le anzianità maturate dal 01/01/1996, per coloro che al 31/12/1995 non possono far valere 18 anni di contribuzione</a:t>
            </a:r>
          </a:p>
          <a:p>
            <a:pPr algn="just"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614260-1E38-46C3-A843-4DEBE8242791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61CDC7EF-C35F-4944-9B7C-C97DD28F5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C8E6E9C-55CF-42DB-9949-756D5B2F7766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5411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96ACB340-2CB1-41F7-9439-FCCAE0EC0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7FEFA8-9CBB-45B9-95A8-3C179CC91CBA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D11841-E3B9-4C0B-963C-AD8550DA3DC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384517" y="864760"/>
            <a:ext cx="11422966" cy="5128480"/>
          </a:xfrm>
        </p:spPr>
        <p:txBody>
          <a:bodyPr>
            <a:normAutofit/>
          </a:bodyPr>
          <a:lstStyle/>
          <a:p>
            <a:pPr>
              <a:buNone/>
            </a:pPr>
            <a:endParaRPr lang="en-GB" sz="2400" dirty="0"/>
          </a:p>
          <a:p>
            <a:pPr algn="ctr">
              <a:buNone/>
            </a:pPr>
            <a:r>
              <a:rPr lang="en-GB" sz="4400" b="1" dirty="0">
                <a:solidFill>
                  <a:srgbClr val="FF0000"/>
                </a:solidFill>
              </a:rPr>
              <a:t>Legge 214/2011</a:t>
            </a:r>
          </a:p>
          <a:p>
            <a:pPr algn="ctr">
              <a:buNone/>
            </a:pPr>
            <a:endParaRPr lang="en-GB" sz="4400" b="1" dirty="0">
              <a:solidFill>
                <a:srgbClr val="FF0000"/>
              </a:solidFill>
            </a:endParaRPr>
          </a:p>
          <a:p>
            <a:pPr marL="228600" lvl="1">
              <a:spcBef>
                <a:spcPts val="1000"/>
              </a:spcBef>
              <a:buNone/>
            </a:pPr>
            <a:r>
              <a:rPr lang="en-GB" sz="2800" b="1" dirty="0"/>
              <a:t>                   Ha introdotto, dal 2012, il sistema di calcolo “pro rata”:</a:t>
            </a:r>
          </a:p>
          <a:p>
            <a:pPr lvl="1" algn="just">
              <a:buNone/>
            </a:pPr>
            <a:r>
              <a:rPr lang="en-GB" dirty="0"/>
              <a:t>	</a:t>
            </a:r>
            <a:r>
              <a:rPr lang="en-GB" sz="2800" dirty="0"/>
              <a:t>in pratica </a:t>
            </a:r>
            <a:r>
              <a:rPr lang="en-GB" sz="2800" u="sng" dirty="0"/>
              <a:t>anche</a:t>
            </a:r>
            <a:r>
              <a:rPr lang="en-GB" sz="2800" dirty="0"/>
              <a:t> per coloro che al 31/12/1995 possono far valere un’ anzianità di 18 anni la pensione viene calcolata con il </a:t>
            </a:r>
            <a:r>
              <a:rPr lang="en-GB" sz="2800" b="1" dirty="0"/>
              <a:t>sitema misto</a:t>
            </a:r>
            <a:r>
              <a:rPr lang="en-GB" sz="2800" dirty="0"/>
              <a:t>, </a:t>
            </a:r>
            <a:r>
              <a:rPr lang="en-GB" sz="2800" b="1" dirty="0"/>
              <a:t>retributivo al 2011 e contributivo dal 2012</a:t>
            </a:r>
            <a:endParaRPr lang="en-GB" sz="2800" dirty="0"/>
          </a:p>
          <a:p>
            <a:pPr algn="just">
              <a:buNone/>
            </a:pPr>
            <a:endParaRPr lang="en-GB" sz="2400" dirty="0"/>
          </a:p>
          <a:p>
            <a:pPr>
              <a:buNone/>
            </a:pPr>
            <a:endParaRPr lang="en-GB" sz="2400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5614260-1E38-46C3-A843-4DEBE8242791}"/>
              </a:ext>
            </a:extLst>
          </p:cNvPr>
          <p:cNvCxnSpPr/>
          <p:nvPr/>
        </p:nvCxnSpPr>
        <p:spPr>
          <a:xfrm>
            <a:off x="0" y="5907640"/>
            <a:ext cx="12192000" cy="0"/>
          </a:xfrm>
          <a:prstGeom prst="line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Immagine correlata">
            <a:extLst>
              <a:ext uri="{FF2B5EF4-FFF2-40B4-BE49-F238E27FC236}">
                <a16:creationId xmlns:a16="http://schemas.microsoft.com/office/drawing/2014/main" id="{61CDC7EF-C35F-4944-9B7C-C97DD28F5B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6576" y="5959010"/>
            <a:ext cx="2089721" cy="8892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C8E6E9C-55CF-42DB-9949-756D5B2F7766}"/>
              </a:ext>
            </a:extLst>
          </p:cNvPr>
          <p:cNvSpPr/>
          <p:nvPr/>
        </p:nvSpPr>
        <p:spPr>
          <a:xfrm>
            <a:off x="8461625" y="88126"/>
            <a:ext cx="3651604" cy="276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/>
              <a:t>Tavolo formativo trattamenti pensionistici | 14/02/2020 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36541183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4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663</TotalTime>
  <Words>1302</Words>
  <Application>Microsoft Office PowerPoint</Application>
  <PresentationFormat>Widescreen</PresentationFormat>
  <Paragraphs>125</Paragraphs>
  <Slides>17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17</vt:i4>
      </vt:variant>
    </vt:vector>
  </HeadingPairs>
  <TitlesOfParts>
    <vt:vector size="23" baseType="lpstr">
      <vt:lpstr>Angsana New</vt:lpstr>
      <vt:lpstr>Arial</vt:lpstr>
      <vt:lpstr>Calibri</vt:lpstr>
      <vt:lpstr>Calibri Light</vt:lpstr>
      <vt:lpstr>Wingdings</vt:lpstr>
      <vt:lpstr>Office Theme</vt:lpstr>
      <vt:lpstr>                 La liquidazione pensione,  l’aliquota di rendimento  di cui all’art. 54 DPR  1092/73 e le tensioni della Corte dei Conti  </vt:lpstr>
      <vt:lpstr>Riferimenti normativi</vt:lpstr>
      <vt:lpstr>Presentazione standard di PowerPoint</vt:lpstr>
      <vt:lpstr>Interpretazione della norma da parte dell’ INPS</vt:lpstr>
      <vt:lpstr>Art. 52  d.p.r. 1092/73</vt:lpstr>
      <vt:lpstr>IN PRATICA  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Bisogna anche distinguere i vari corpi militari che sono interessati dalla norma , in particolare:</vt:lpstr>
      <vt:lpstr>l’ art.54 indica espressamente “il personale militare....”</vt:lpstr>
      <vt:lpstr>Quindi .....</vt:lpstr>
      <vt:lpstr>Per gli arruolati nella P.S. e P.P. </vt:lpstr>
      <vt:lpstr>Per tutti gli altri......</vt:lpstr>
      <vt:lpstr>Concludendo .....</vt:lpstr>
      <vt:lpstr>Grazie mille per l’attenzione.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Inserire titolo</dc:title>
  <dc:creator>Arianna Poli</dc:creator>
  <cp:lastModifiedBy>Chiara Di chio</cp:lastModifiedBy>
  <cp:revision>99</cp:revision>
  <dcterms:created xsi:type="dcterms:W3CDTF">2020-01-22T08:22:50Z</dcterms:created>
  <dcterms:modified xsi:type="dcterms:W3CDTF">2024-04-08T07:49:29Z</dcterms:modified>
</cp:coreProperties>
</file>